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1"/>
  </p:notesMasterIdLst>
  <p:sldIdLst>
    <p:sldId id="258" r:id="rId5"/>
    <p:sldId id="316" r:id="rId6"/>
    <p:sldId id="259" r:id="rId7"/>
    <p:sldId id="268" r:id="rId8"/>
    <p:sldId id="273" r:id="rId9"/>
    <p:sldId id="260" r:id="rId10"/>
    <p:sldId id="271" r:id="rId11"/>
    <p:sldId id="270" r:id="rId12"/>
    <p:sldId id="272" r:id="rId13"/>
    <p:sldId id="269" r:id="rId14"/>
    <p:sldId id="278" r:id="rId15"/>
    <p:sldId id="277" r:id="rId16"/>
    <p:sldId id="314" r:id="rId17"/>
    <p:sldId id="315" r:id="rId18"/>
    <p:sldId id="262" r:id="rId19"/>
    <p:sldId id="282" r:id="rId20"/>
    <p:sldId id="279" r:id="rId21"/>
    <p:sldId id="280" r:id="rId22"/>
    <p:sldId id="293" r:id="rId23"/>
    <p:sldId id="292" r:id="rId24"/>
    <p:sldId id="298" r:id="rId25"/>
    <p:sldId id="302" r:id="rId26"/>
    <p:sldId id="303" r:id="rId27"/>
    <p:sldId id="308" r:id="rId28"/>
    <p:sldId id="304" r:id="rId29"/>
    <p:sldId id="299" r:id="rId30"/>
    <p:sldId id="311" r:id="rId31"/>
    <p:sldId id="307" r:id="rId32"/>
    <p:sldId id="306" r:id="rId33"/>
    <p:sldId id="309" r:id="rId34"/>
    <p:sldId id="305" r:id="rId35"/>
    <p:sldId id="310" r:id="rId36"/>
    <p:sldId id="300" r:id="rId37"/>
    <p:sldId id="301" r:id="rId38"/>
    <p:sldId id="297" r:id="rId39"/>
    <p:sldId id="281" r:id="rId40"/>
    <p:sldId id="291" r:id="rId41"/>
    <p:sldId id="290" r:id="rId42"/>
    <p:sldId id="289" r:id="rId43"/>
    <p:sldId id="288" r:id="rId44"/>
    <p:sldId id="287" r:id="rId45"/>
    <p:sldId id="286" r:id="rId46"/>
    <p:sldId id="312" r:id="rId47"/>
    <p:sldId id="285" r:id="rId48"/>
    <p:sldId id="284" r:id="rId49"/>
    <p:sldId id="295" r:id="rId50"/>
    <p:sldId id="296" r:id="rId51"/>
    <p:sldId id="294" r:id="rId52"/>
    <p:sldId id="283" r:id="rId53"/>
    <p:sldId id="313" r:id="rId54"/>
    <p:sldId id="265" r:id="rId55"/>
    <p:sldId id="274" r:id="rId56"/>
    <p:sldId id="275" r:id="rId57"/>
    <p:sldId id="276" r:id="rId58"/>
    <p:sldId id="266" r:id="rId59"/>
    <p:sldId id="317"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85696" autoAdjust="0"/>
  </p:normalViewPr>
  <p:slideViewPr>
    <p:cSldViewPr snapToGrid="0">
      <p:cViewPr varScale="1">
        <p:scale>
          <a:sx n="97" d="100"/>
          <a:sy n="97" d="100"/>
        </p:scale>
        <p:origin x="19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2/6/2024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584587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8</a:t>
            </a:fld>
            <a:endParaRPr lang="en-US"/>
          </a:p>
        </p:txBody>
      </p:sp>
    </p:spTree>
    <p:extLst>
      <p:ext uri="{BB962C8B-B14F-4D97-AF65-F5344CB8AC3E}">
        <p14:creationId xmlns:p14="http://schemas.microsoft.com/office/powerpoint/2010/main" val="216458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Consider talking about:</a:t>
            </a:r>
          </a:p>
          <a:p>
            <a:pPr marL="171450" indent="-171450">
              <a:buFont typeface="Arial" panose="020B0604020202020204" pitchFamily="34" charset="0"/>
              <a:buChar char="•"/>
            </a:pPr>
            <a:r>
              <a:rPr lang="en-US" dirty="0"/>
              <a:t>Economy</a:t>
            </a:r>
          </a:p>
          <a:p>
            <a:pPr marL="171450" indent="-171450">
              <a:buFont typeface="Arial" panose="020B0604020202020204" pitchFamily="34" charset="0"/>
              <a:buChar char="•"/>
            </a:pPr>
            <a:r>
              <a:rPr lang="en-US" dirty="0"/>
              <a:t>Geography</a:t>
            </a:r>
          </a:p>
          <a:p>
            <a:pPr marL="171450" indent="-171450">
              <a:buFont typeface="Arial" panose="020B0604020202020204" pitchFamily="34" charset="0"/>
              <a:buChar char="•"/>
            </a:pPr>
            <a:r>
              <a:rPr lang="en-US" dirty="0"/>
              <a:t>Research</a:t>
            </a:r>
          </a:p>
          <a:p>
            <a:pPr marL="171450" indent="-171450">
              <a:buFont typeface="Arial" panose="020B0604020202020204" pitchFamily="34" charset="0"/>
              <a:buChar char="•"/>
            </a:pPr>
            <a:r>
              <a:rPr lang="en-US" dirty="0"/>
              <a:t>Virtual worlds and real life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699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23</a:t>
            </a:fld>
            <a:endParaRPr lang="en-US"/>
          </a:p>
        </p:txBody>
      </p:sp>
    </p:spTree>
    <p:extLst>
      <p:ext uri="{BB962C8B-B14F-4D97-AF65-F5344CB8AC3E}">
        <p14:creationId xmlns:p14="http://schemas.microsoft.com/office/powerpoint/2010/main" val="593926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2088220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28</a:t>
            </a:fld>
            <a:endParaRPr lang="en-US"/>
          </a:p>
        </p:txBody>
      </p:sp>
    </p:spTree>
    <p:extLst>
      <p:ext uri="{BB962C8B-B14F-4D97-AF65-F5344CB8AC3E}">
        <p14:creationId xmlns:p14="http://schemas.microsoft.com/office/powerpoint/2010/main" val="286977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29</a:t>
            </a:fld>
            <a:endParaRPr lang="en-US"/>
          </a:p>
        </p:txBody>
      </p:sp>
    </p:spTree>
    <p:extLst>
      <p:ext uri="{BB962C8B-B14F-4D97-AF65-F5344CB8AC3E}">
        <p14:creationId xmlns:p14="http://schemas.microsoft.com/office/powerpoint/2010/main" val="361256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45</a:t>
            </a:fld>
            <a:endParaRPr lang="en-US"/>
          </a:p>
        </p:txBody>
      </p:sp>
    </p:spTree>
    <p:extLst>
      <p:ext uri="{BB962C8B-B14F-4D97-AF65-F5344CB8AC3E}">
        <p14:creationId xmlns:p14="http://schemas.microsoft.com/office/powerpoint/2010/main" val="30620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8838008" y="1189204"/>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816685" y="1143294"/>
            <a:ext cx="5275772" cy="4268965"/>
          </a:xfrm>
        </p:spPr>
        <p:txBody>
          <a:bodyPr anchor="t">
            <a:normAutofit/>
          </a:bodyPr>
          <a:lstStyle>
            <a:lvl1pPr algn="l">
              <a:lnSpc>
                <a:spcPct val="85000"/>
              </a:lnSpc>
              <a:defRPr sz="5775"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16685" y="5537926"/>
            <a:ext cx="5275772" cy="706355"/>
          </a:xfrm>
        </p:spPr>
        <p:txBody>
          <a:bodyPr>
            <a:normAutofit/>
          </a:bodyPr>
          <a:lstStyle>
            <a:lvl1pPr marL="0" indent="0" algn="l">
              <a:lnSpc>
                <a:spcPct val="114000"/>
              </a:lnSpc>
              <a:spcBef>
                <a:spcPts val="0"/>
              </a:spcBef>
              <a:buNone/>
              <a:defRPr sz="1500"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16685" y="6314441"/>
            <a:ext cx="1197467" cy="365125"/>
          </a:xfrm>
        </p:spPr>
        <p:txBody>
          <a:bodyPr/>
          <a:lstStyle>
            <a:lvl1pPr algn="l">
              <a:defRPr sz="900">
                <a:solidFill>
                  <a:schemeClr val="tx2"/>
                </a:solidFill>
              </a:defRPr>
            </a:lvl1pPr>
          </a:lstStyle>
          <a:p>
            <a:fld id="{3C633830-2244-49AE-BC4A-47F415C177C6}" type="datetimeFigureOut">
              <a:rPr lang="en-US" dirty="0"/>
              <a:pPr/>
              <a:t>2/6/2024</a:t>
            </a:fld>
            <a:endParaRPr lang="en-US" dirty="0"/>
          </a:p>
        </p:txBody>
      </p:sp>
      <p:sp>
        <p:nvSpPr>
          <p:cNvPr id="5" name="Footer Placeholder 4"/>
          <p:cNvSpPr>
            <a:spLocks noGrp="1"/>
          </p:cNvSpPr>
          <p:nvPr>
            <p:ph type="ftr" sz="quarter" idx="11"/>
          </p:nvPr>
        </p:nvSpPr>
        <p:spPr>
          <a:xfrm>
            <a:off x="2250444" y="6314441"/>
            <a:ext cx="3842012"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8838008" y="1416217"/>
            <a:ext cx="305991" cy="365125"/>
          </a:xfrm>
        </p:spPr>
        <p:txBody>
          <a:bodyPr/>
          <a:lstStyle>
            <a:lvl1pPr algn="r">
              <a:defRPr>
                <a:solidFill>
                  <a:schemeClr val="bg2"/>
                </a:solidFill>
              </a:defRPr>
            </a:lvl1pPr>
          </a:lstStyle>
          <a:p>
            <a:fld id="{2AC27A5A-7290-4DE1-BA94-4BE8A8E57DCF}" type="slidenum">
              <a:rPr lang="en-US" dirty="0"/>
              <a:pPr/>
              <a:t>‹#›</a:t>
            </a:fld>
            <a:endParaRPr lang="en-US" dirty="0"/>
          </a:p>
        </p:txBody>
      </p:sp>
      <p:cxnSp>
        <p:nvCxnSpPr>
          <p:cNvPr id="9" name="Straight Connector 8" title="Verticle Rule Line"/>
          <p:cNvCxnSpPr/>
          <p:nvPr/>
        </p:nvCxnSpPr>
        <p:spPr>
          <a:xfrm>
            <a:off x="58039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834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886200" y="640080"/>
            <a:ext cx="4686299"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9459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8838008" y="5380580"/>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5993074" y="642931"/>
            <a:ext cx="1835003"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642933"/>
            <a:ext cx="5303009"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902140" y="5927132"/>
            <a:ext cx="2861142" cy="365125"/>
          </a:xfrm>
        </p:spPr>
        <p:txBody>
          <a:bodyPr/>
          <a:lstStyle/>
          <a:p>
            <a:fld id="{3C633830-2244-49AE-BC4A-47F415C177C6}" type="datetimeFigureOut">
              <a:rPr lang="en-US" dirty="0"/>
              <a:t>2/6/2024</a:t>
            </a:fld>
            <a:endParaRPr lang="en-US" dirty="0"/>
          </a:p>
        </p:txBody>
      </p:sp>
      <p:sp>
        <p:nvSpPr>
          <p:cNvPr id="5" name="Footer Placeholder 4"/>
          <p:cNvSpPr>
            <a:spLocks noGrp="1"/>
          </p:cNvSpPr>
          <p:nvPr>
            <p:ph type="ftr" sz="quarter" idx="11"/>
          </p:nvPr>
        </p:nvSpPr>
        <p:spPr>
          <a:xfrm>
            <a:off x="4902140" y="6315950"/>
            <a:ext cx="2861142" cy="365125"/>
          </a:xfrm>
        </p:spPr>
        <p:txBody>
          <a:bodyPr/>
          <a:lstStyle/>
          <a:p>
            <a:endParaRPr lang="en-US" dirty="0"/>
          </a:p>
        </p:txBody>
      </p:sp>
      <p:sp>
        <p:nvSpPr>
          <p:cNvPr id="6" name="Slide Number Placeholder 5"/>
          <p:cNvSpPr>
            <a:spLocks noGrp="1"/>
          </p:cNvSpPr>
          <p:nvPr>
            <p:ph type="sldNum" sz="quarter" idx="12"/>
          </p:nvPr>
        </p:nvSpPr>
        <p:spPr>
          <a:xfrm>
            <a:off x="8838008" y="5607593"/>
            <a:ext cx="305991" cy="365125"/>
          </a:xfrm>
        </p:spPr>
        <p:txBody>
          <a:bodyPr/>
          <a:lstStyle/>
          <a:p>
            <a:fld id="{2AC27A5A-7290-4DE1-BA94-4BE8A8E57DCF}" type="slidenum">
              <a:rPr lang="en-US" dirty="0"/>
              <a:t>‹#›</a:t>
            </a:fld>
            <a:endParaRPr lang="en-US" dirty="0"/>
          </a:p>
        </p:txBody>
      </p:sp>
      <p:cxnSp>
        <p:nvCxnSpPr>
          <p:cNvPr id="13" name="Straight Connector 12" title="Horizontal Rule Line"/>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498124"/>
      </p:ext>
    </p:extLst>
  </p:cSld>
  <p:clrMapOvr>
    <a:masterClrMapping/>
  </p:clrMapOvr>
  <p:extLst>
    <p:ext uri="{DCECCB84-F9BA-43D5-87BE-67443E8EF086}">
      <p15:sldGuideLst xmlns:p15="http://schemas.microsoft.com/office/powerpoint/2012/main">
        <p15:guide id="1" pos="48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92988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8838008" y="1393748"/>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460755" y="2571723"/>
            <a:ext cx="6222491" cy="3286153"/>
          </a:xfrm>
        </p:spPr>
        <p:txBody>
          <a:bodyPr anchor="t">
            <a:normAutofit/>
          </a:bodyPr>
          <a:lstStyle>
            <a:lvl1pPr>
              <a:lnSpc>
                <a:spcPct val="85000"/>
              </a:lnSpc>
              <a:defRPr sz="5775"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60755" y="1393748"/>
            <a:ext cx="6301072" cy="819150"/>
          </a:xfrm>
        </p:spPr>
        <p:txBody>
          <a:bodyPr anchor="ctr">
            <a:normAutofit/>
          </a:bodyPr>
          <a:lstStyle>
            <a:lvl1pPr marL="0" indent="0" algn="r">
              <a:lnSpc>
                <a:spcPct val="113000"/>
              </a:lnSpc>
              <a:spcBef>
                <a:spcPts val="0"/>
              </a:spcBef>
              <a:buNone/>
              <a:defRPr sz="1500" b="0" i="1" baseline="0">
                <a:solidFill>
                  <a:schemeClr val="tx1">
                    <a:lumMod val="85000"/>
                    <a:lumOff val="1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57216" y="6314440"/>
            <a:ext cx="1197467" cy="365125"/>
          </a:xfrm>
        </p:spPr>
        <p:txBody>
          <a:bodyPr/>
          <a:lstStyle>
            <a:lvl1pPr>
              <a:defRPr sz="900">
                <a:solidFill>
                  <a:schemeClr val="tx1">
                    <a:lumMod val="85000"/>
                    <a:lumOff val="15000"/>
                  </a:schemeClr>
                </a:solidFill>
              </a:defRPr>
            </a:lvl1pPr>
          </a:lstStyle>
          <a:p>
            <a:fld id="{3C633830-2244-49AE-BC4A-47F415C177C6}" type="datetimeFigureOut">
              <a:rPr lang="en-US" dirty="0"/>
              <a:pPr/>
              <a:t>2/6/2024</a:t>
            </a:fld>
            <a:endParaRPr lang="en-US" dirty="0"/>
          </a:p>
        </p:txBody>
      </p:sp>
      <p:sp>
        <p:nvSpPr>
          <p:cNvPr id="5" name="Footer Placeholder 4"/>
          <p:cNvSpPr>
            <a:spLocks noGrp="1"/>
          </p:cNvSpPr>
          <p:nvPr>
            <p:ph type="ftr" sz="quarter" idx="11"/>
          </p:nvPr>
        </p:nvSpPr>
        <p:spPr>
          <a:xfrm>
            <a:off x="1460755" y="6314441"/>
            <a:ext cx="4860170"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838008" y="1620761"/>
            <a:ext cx="305991" cy="365125"/>
          </a:xfrm>
        </p:spPr>
        <p:txBody>
          <a:bodyPr/>
          <a:lstStyle>
            <a:lvl1pPr>
              <a:defRPr>
                <a:solidFill>
                  <a:schemeClr val="bg2"/>
                </a:solidFill>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flipH="1">
            <a:off x="1"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85802"/>
      </p:ext>
    </p:extLst>
  </p:cSld>
  <p:clrMapOvr>
    <a:masterClrMapping/>
  </p:clrMapOvr>
  <p:extLst>
    <p:ext uri="{DCECCB84-F9BA-43D5-87BE-67443E8EF086}">
      <p15:sldGuideLst xmlns:p15="http://schemas.microsoft.com/office/powerpoint/2012/main">
        <p15:guide id="1" pos="48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86200" y="540628"/>
            <a:ext cx="46863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86200" y="3712467"/>
            <a:ext cx="46863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dirty="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58588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7784"/>
            <a:ext cx="2873502"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3886200" y="558065"/>
            <a:ext cx="4684014" cy="914400"/>
          </a:xfrm>
        </p:spPr>
        <p:txBody>
          <a:bodyPr anchor="b">
            <a:normAutofit/>
          </a:bodyPr>
          <a:lstStyle>
            <a:lvl1pPr marL="0" indent="0">
              <a:lnSpc>
                <a:spcPct val="113000"/>
              </a:lnSpc>
              <a:spcBef>
                <a:spcPts val="0"/>
              </a:spcBef>
              <a:buNone/>
              <a:defRPr sz="18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886200" y="1526671"/>
            <a:ext cx="4684014"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86200" y="3700826"/>
            <a:ext cx="4686300" cy="914400"/>
          </a:xfrm>
        </p:spPr>
        <p:txBody>
          <a:bodyPr anchor="b">
            <a:normAutofit/>
          </a:bodyPr>
          <a:lstStyle>
            <a:lvl1pPr marL="0" indent="0">
              <a:buNone/>
              <a:defRPr sz="18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86200" y="4669432"/>
            <a:ext cx="4684014"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dirty="0"/>
              <a:t>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13664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dirty="0"/>
              <a:t>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121749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54488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5479"/>
            <a:ext cx="2879082" cy="1921022"/>
          </a:xfrm>
        </p:spPr>
        <p:txBody>
          <a:bodyPr anchor="t">
            <a:noAutofit/>
          </a:bodyPr>
          <a:lstStyle>
            <a:lvl1pPr>
              <a:lnSpc>
                <a:spcPct val="93000"/>
              </a:lnSpc>
              <a:defRPr sz="3000"/>
            </a:lvl1pPr>
          </a:lstStyle>
          <a:p>
            <a:r>
              <a:rPr lang="en-US"/>
              <a:t>Click to edit Master title style</a:t>
            </a:r>
            <a:endParaRPr lang="en-US" dirty="0"/>
          </a:p>
        </p:txBody>
      </p:sp>
      <p:sp>
        <p:nvSpPr>
          <p:cNvPr id="3" name="Content Placeholder 2"/>
          <p:cNvSpPr>
            <a:spLocks noGrp="1"/>
          </p:cNvSpPr>
          <p:nvPr>
            <p:ph idx="1"/>
          </p:nvPr>
        </p:nvSpPr>
        <p:spPr>
          <a:xfrm>
            <a:off x="3886200" y="564147"/>
            <a:ext cx="4686300" cy="5622644"/>
          </a:xfrm>
        </p:spPr>
        <p:txBody>
          <a:bodyPr/>
          <a:lstStyle>
            <a:lvl1pPr>
              <a:lnSpc>
                <a:spcPct val="112000"/>
              </a:lnSpc>
              <a:defRPr sz="1500"/>
            </a:lvl1pPr>
            <a:lvl2pPr>
              <a:lnSpc>
                <a:spcPct val="112000"/>
              </a:lnSpc>
              <a:defRPr sz="1350"/>
            </a:lvl2pPr>
            <a:lvl3pPr>
              <a:lnSpc>
                <a:spcPct val="112000"/>
              </a:lnSpc>
              <a:defRPr sz="1200"/>
            </a:lvl3pPr>
            <a:lvl4pPr>
              <a:lnSpc>
                <a:spcPct val="112000"/>
              </a:lnSpc>
              <a:defRPr sz="1050"/>
            </a:lvl4pPr>
            <a:lvl5pPr>
              <a:lnSpc>
                <a:spcPct val="112000"/>
              </a:lnSpc>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 y="2621513"/>
            <a:ext cx="2879082" cy="3239537"/>
          </a:xfrm>
        </p:spPr>
        <p:txBody>
          <a:bodyPr/>
          <a:lstStyle>
            <a:lvl1pPr marL="0" indent="0" algn="r">
              <a:lnSpc>
                <a:spcPct val="125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62423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9214" y="557262"/>
            <a:ext cx="2880360" cy="1919239"/>
          </a:xfrm>
        </p:spPr>
        <p:txBody>
          <a:bodyPr anchor="t">
            <a:noAutofit/>
          </a:bodyPr>
          <a:lstStyle>
            <a:lvl1pPr>
              <a:lnSpc>
                <a:spcPct val="93000"/>
              </a:lnSpc>
              <a:defRPr sz="3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43350" y="1"/>
            <a:ext cx="4629150"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69214" y="2621512"/>
            <a:ext cx="2880360" cy="3236976"/>
          </a:xfrm>
        </p:spPr>
        <p:txBody>
          <a:bodyPr/>
          <a:lstStyle>
            <a:lvl1pPr marL="0" indent="0" algn="r">
              <a:lnSpc>
                <a:spcPct val="125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extLst>
      <p:ext uri="{BB962C8B-B14F-4D97-AF65-F5344CB8AC3E}">
        <p14:creationId xmlns:p14="http://schemas.microsoft.com/office/powerpoint/2010/main" val="20848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8838008" y="5380580"/>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571500" y="559678"/>
            <a:ext cx="2875430"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886200" y="569066"/>
            <a:ext cx="4686299"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1" y="5930061"/>
            <a:ext cx="2861142" cy="365125"/>
          </a:xfrm>
          <a:prstGeom prst="rect">
            <a:avLst/>
          </a:prstGeom>
        </p:spPr>
        <p:txBody>
          <a:bodyPr vert="horz" lIns="91440" tIns="45720" rIns="91440" bIns="45720" rtlCol="0" anchor="t"/>
          <a:lstStyle>
            <a:lvl1pPr algn="r">
              <a:defRPr sz="750" b="0" i="1" baseline="0">
                <a:solidFill>
                  <a:schemeClr val="tx1">
                    <a:lumMod val="85000"/>
                    <a:lumOff val="15000"/>
                  </a:schemeClr>
                </a:solidFill>
                <a:latin typeface="+mj-lt"/>
              </a:defRPr>
            </a:lvl1pPr>
          </a:lstStyle>
          <a:p>
            <a:fld id="{3C633830-2244-49AE-BC4A-47F415C177C6}" type="datetimeFigureOut">
              <a:rPr lang="en-US" dirty="0"/>
              <a:pPr/>
              <a:t>2/6/2024</a:t>
            </a:fld>
            <a:endParaRPr lang="en-US" dirty="0"/>
          </a:p>
        </p:txBody>
      </p:sp>
      <p:sp>
        <p:nvSpPr>
          <p:cNvPr id="5" name="Footer Placeholder 4"/>
          <p:cNvSpPr>
            <a:spLocks noGrp="1"/>
          </p:cNvSpPr>
          <p:nvPr>
            <p:ph type="ftr" sz="quarter" idx="3"/>
          </p:nvPr>
        </p:nvSpPr>
        <p:spPr>
          <a:xfrm>
            <a:off x="571501" y="6314441"/>
            <a:ext cx="2861142" cy="365125"/>
          </a:xfrm>
          <a:prstGeom prst="rect">
            <a:avLst/>
          </a:prstGeom>
        </p:spPr>
        <p:txBody>
          <a:bodyPr vert="horz" lIns="91440" tIns="45720" rIns="91440" bIns="45720" rtlCol="0" anchor="t"/>
          <a:lstStyle>
            <a:lvl1pPr algn="r">
              <a:defRPr sz="9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8838008" y="5607593"/>
            <a:ext cx="305991" cy="365125"/>
          </a:xfrm>
          <a:prstGeom prst="rect">
            <a:avLst/>
          </a:prstGeom>
        </p:spPr>
        <p:txBody>
          <a:bodyPr vert="horz" lIns="91440" tIns="45720" rIns="91440" bIns="45720" rtlCol="0" anchor="ctr"/>
          <a:lstStyle>
            <a:lvl1pPr algn="r">
              <a:defRPr sz="900" b="0" i="1" baseline="0">
                <a:solidFill>
                  <a:schemeClr val="bg2"/>
                </a:solidFill>
                <a:latin typeface="+mj-lt"/>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a:off x="0" y="6199730"/>
            <a:ext cx="337185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392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685800" rtl="0" eaLnBrk="1" latinLnBrk="0" hangingPunct="1">
        <a:lnSpc>
          <a:spcPct val="90000"/>
        </a:lnSpc>
        <a:spcBef>
          <a:spcPct val="0"/>
        </a:spcBef>
        <a:buNone/>
        <a:defRPr sz="3750" b="0" i="1" kern="1200" baseline="0">
          <a:solidFill>
            <a:schemeClr val="tx1">
              <a:lumMod val="85000"/>
              <a:lumOff val="15000"/>
            </a:schemeClr>
          </a:solidFill>
          <a:latin typeface="+mj-lt"/>
          <a:ea typeface="+mj-ea"/>
          <a:cs typeface="+mj-cs"/>
        </a:defRPr>
      </a:lvl1pPr>
    </p:titleStyle>
    <p:bodyStyle>
      <a:lvl1pPr marL="212598" indent="-212598" algn="l" defTabSz="685800" rtl="0" eaLnBrk="1" latinLnBrk="0" hangingPunct="1">
        <a:lnSpc>
          <a:spcPct val="112000"/>
        </a:lnSpc>
        <a:spcBef>
          <a:spcPts val="675"/>
        </a:spcBef>
        <a:buFont typeface="Arial" panose="020B0604020202020204" pitchFamily="34" charset="0"/>
        <a:buChar char="•"/>
        <a:defRPr sz="1500" kern="1200" baseline="0">
          <a:solidFill>
            <a:schemeClr val="tx1">
              <a:lumMod val="85000"/>
              <a:lumOff val="15000"/>
            </a:schemeClr>
          </a:solidFill>
          <a:latin typeface="+mn-lt"/>
          <a:ea typeface="+mn-ea"/>
          <a:cs typeface="+mn-cs"/>
        </a:defRPr>
      </a:lvl1pPr>
      <a:lvl2pPr marL="514350" indent="-212598" algn="l" defTabSz="685800" rtl="0" eaLnBrk="1" latinLnBrk="0" hangingPunct="1">
        <a:lnSpc>
          <a:spcPct val="112000"/>
        </a:lnSpc>
        <a:spcBef>
          <a:spcPts val="675"/>
        </a:spcBef>
        <a:buFont typeface="Corbel" panose="020B0503020204020204" pitchFamily="34" charset="0"/>
        <a:buChar char="–"/>
        <a:defRPr sz="1350" kern="1200" baseline="0">
          <a:solidFill>
            <a:schemeClr val="tx1">
              <a:lumMod val="85000"/>
              <a:lumOff val="15000"/>
            </a:schemeClr>
          </a:solidFill>
          <a:latin typeface="+mn-lt"/>
          <a:ea typeface="+mn-ea"/>
          <a:cs typeface="+mn-cs"/>
        </a:defRPr>
      </a:lvl2pPr>
      <a:lvl3pPr marL="857250" indent="-212598" algn="l" defTabSz="685800" rtl="0" eaLnBrk="1" latinLnBrk="0" hangingPunct="1">
        <a:lnSpc>
          <a:spcPct val="112000"/>
        </a:lnSpc>
        <a:spcBef>
          <a:spcPts val="675"/>
        </a:spcBef>
        <a:buFont typeface="Arial" panose="020B0604020202020204" pitchFamily="34" charset="0"/>
        <a:buChar char="•"/>
        <a:defRPr sz="1200" kern="1200" baseline="0">
          <a:solidFill>
            <a:schemeClr val="tx1">
              <a:lumMod val="85000"/>
              <a:lumOff val="15000"/>
            </a:schemeClr>
          </a:solidFill>
          <a:latin typeface="+mn-lt"/>
          <a:ea typeface="+mn-ea"/>
          <a:cs typeface="+mn-cs"/>
        </a:defRPr>
      </a:lvl3pPr>
      <a:lvl4pPr marL="1200150" indent="-212598" algn="l" defTabSz="685800" rtl="0" eaLnBrk="1" latinLnBrk="0" hangingPunct="1">
        <a:lnSpc>
          <a:spcPct val="112000"/>
        </a:lnSpc>
        <a:spcBef>
          <a:spcPts val="675"/>
        </a:spcBef>
        <a:buFont typeface="Corbel" panose="020B0503020204020204" pitchFamily="34" charset="0"/>
        <a:buChar char="–"/>
        <a:defRPr sz="1050" kern="1200" baseline="0">
          <a:solidFill>
            <a:schemeClr val="tx1">
              <a:lumMod val="85000"/>
              <a:lumOff val="15000"/>
            </a:schemeClr>
          </a:solidFill>
          <a:latin typeface="+mn-lt"/>
          <a:ea typeface="+mn-ea"/>
          <a:cs typeface="+mn-cs"/>
        </a:defRPr>
      </a:lvl4pPr>
      <a:lvl5pPr marL="1543050" indent="-212598" algn="l" defTabSz="685800" rtl="0" eaLnBrk="1" latinLnBrk="0" hangingPunct="1">
        <a:lnSpc>
          <a:spcPct val="112000"/>
        </a:lnSpc>
        <a:spcBef>
          <a:spcPts val="6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5pPr>
      <a:lvl6pPr marL="1885950" indent="-212598" algn="l" defTabSz="685800" rtl="0" eaLnBrk="1" latinLnBrk="0" hangingPunct="1">
        <a:lnSpc>
          <a:spcPct val="112000"/>
        </a:lnSpc>
        <a:spcBef>
          <a:spcPts val="975"/>
        </a:spcBef>
        <a:buFont typeface="Corbel" panose="020B0503020204020204" pitchFamily="34" charset="0"/>
        <a:buChar char="–"/>
        <a:defRPr sz="1050" kern="1200">
          <a:solidFill>
            <a:schemeClr val="tx1">
              <a:lumMod val="85000"/>
              <a:lumOff val="15000"/>
            </a:schemeClr>
          </a:solidFill>
          <a:latin typeface="+mn-lt"/>
          <a:ea typeface="+mn-ea"/>
          <a:cs typeface="+mn-cs"/>
        </a:defRPr>
      </a:lvl6pPr>
      <a:lvl7pPr marL="2228850" indent="-212598" algn="l" defTabSz="685800" rtl="0" eaLnBrk="1" latinLnBrk="0" hangingPunct="1">
        <a:lnSpc>
          <a:spcPct val="112000"/>
        </a:lnSpc>
        <a:spcBef>
          <a:spcPts val="975"/>
        </a:spcBef>
        <a:buFont typeface="Arial" panose="020B0604020202020204" pitchFamily="34" charset="0"/>
        <a:buChar char="•"/>
        <a:defRPr sz="1050" i="1" kern="1200">
          <a:solidFill>
            <a:schemeClr val="tx1">
              <a:lumMod val="85000"/>
              <a:lumOff val="15000"/>
            </a:schemeClr>
          </a:solidFill>
          <a:latin typeface="+mn-lt"/>
          <a:ea typeface="+mn-ea"/>
          <a:cs typeface="+mn-cs"/>
        </a:defRPr>
      </a:lvl7pPr>
      <a:lvl8pPr marL="2571750" indent="-212598" algn="l" defTabSz="685800" rtl="0" eaLnBrk="1" latinLnBrk="0" hangingPunct="1">
        <a:lnSpc>
          <a:spcPct val="112000"/>
        </a:lnSpc>
        <a:spcBef>
          <a:spcPts val="975"/>
        </a:spcBef>
        <a:buFont typeface="Corbel" panose="020B0503020204020204" pitchFamily="34" charset="0"/>
        <a:buChar char="–"/>
        <a:defRPr sz="1050" kern="1200">
          <a:solidFill>
            <a:schemeClr val="tx1">
              <a:lumMod val="85000"/>
              <a:lumOff val="15000"/>
            </a:schemeClr>
          </a:solidFill>
          <a:latin typeface="+mn-lt"/>
          <a:ea typeface="+mn-ea"/>
          <a:cs typeface="+mn-cs"/>
        </a:defRPr>
      </a:lvl8pPr>
      <a:lvl9pPr marL="2914650" indent="-212598" algn="l" defTabSz="685800" rtl="0" eaLnBrk="1" latinLnBrk="0" hangingPunct="1">
        <a:lnSpc>
          <a:spcPct val="112000"/>
        </a:lnSpc>
        <a:spcBef>
          <a:spcPts val="9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24">
          <p15:clr>
            <a:srgbClr val="F26B43"/>
          </p15:clr>
        </p15:guide>
        <p15:guide id="2" pos="360">
          <p15:clr>
            <a:srgbClr val="F26B43"/>
          </p15:clr>
        </p15:guide>
        <p15:guide id="3" orient="horz" pos="432">
          <p15:clr>
            <a:srgbClr val="F26B43"/>
          </p15:clr>
        </p15:guide>
        <p15:guide id="4" pos="5400">
          <p15:clr>
            <a:srgbClr val="F26B43"/>
          </p15:clr>
        </p15:guide>
        <p15:guide id="5" pos="24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ryanschultz.com/2020/01/05/editorial-will-facebook-horizon-succeed-if-you-cant-be-anybody-but-yourself-what-fourteen-years-of-second-life-has-taught-m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secondlife.com/my/account/ip/accept.php"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cpandfriends.com/wp-content/uploads/2015/03/vwsurveyreport_final_publicationedition1.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ryanschultz.com/tag/fortnite-battle-royale/" TargetMode="External"/><Relationship Id="rId2" Type="http://schemas.openxmlformats.org/officeDocument/2006/relationships/hyperlink" Target="https://ryanschultz.com/2019/10/19/editorial-why-second-life-is-the-perfect-model-of-a-mature-fully-evolved-virtual-world-for-newer-social-vr-platforms-to-emulat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nwn.blogs.com/nwn/2018/04/second-life-demographics-genx-mmo-user-age.htm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ryanschultz.com/2019/03/28/the-dirty-little-secret-of-vrchat-hidden-adult-content/" TargetMode="External"/><Relationship Id="rId2" Type="http://schemas.openxmlformats.org/officeDocument/2006/relationships/hyperlink" Target="https://ryanschultz.com/2018/10/18/3dx-chat-a-brief-introduction/" TargetMode="Externa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uK3x3FNlle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3039" y="1662798"/>
            <a:ext cx="6220206" cy="4193638"/>
          </a:xfrm>
        </p:spPr>
        <p:txBody>
          <a:bodyPr anchor="b">
            <a:normAutofit/>
          </a:bodyPr>
          <a:lstStyle/>
          <a:p>
            <a:pPr algn="r"/>
            <a:r>
              <a:rPr lang="en-US" sz="4700"/>
              <a:t>Second Life: An Introduction to a pioneering virtual world</a:t>
            </a:r>
          </a:p>
        </p:txBody>
      </p:sp>
      <p:sp>
        <p:nvSpPr>
          <p:cNvPr id="3" name="Content Placeholder 2"/>
          <p:cNvSpPr>
            <a:spLocks noGrp="1"/>
          </p:cNvSpPr>
          <p:nvPr>
            <p:ph type="subTitle" idx="1"/>
          </p:nvPr>
        </p:nvSpPr>
        <p:spPr>
          <a:xfrm>
            <a:off x="1460754" y="610830"/>
            <a:ext cx="6222491" cy="891102"/>
          </a:xfrm>
        </p:spPr>
        <p:txBody>
          <a:bodyPr anchor="b">
            <a:normAutofit/>
          </a:bodyPr>
          <a:lstStyle/>
          <a:p>
            <a:pPr algn="r">
              <a:spcAft>
                <a:spcPts val="600"/>
              </a:spcAft>
            </a:pPr>
            <a:r>
              <a:rPr lang="en-US">
                <a:effectLst/>
                <a:latin typeface="Arial" panose="020B0604020202020204" pitchFamily="34" charset="0"/>
              </a:rPr>
              <a:t>COMP 7570/ARCG 6021</a:t>
            </a:r>
          </a:p>
          <a:p>
            <a:pPr algn="r">
              <a:spcAft>
                <a:spcPts val="600"/>
              </a:spcAft>
            </a:pPr>
            <a:r>
              <a:rPr lang="en-US"/>
              <a:t>Ryan Schultz – January 31</a:t>
            </a:r>
            <a:r>
              <a:rPr lang="en-US" baseline="30000"/>
              <a:t>st</a:t>
            </a:r>
            <a:r>
              <a:rPr lang="en-US"/>
              <a:t>, 2024</a:t>
            </a:r>
          </a:p>
        </p:txBody>
      </p:sp>
    </p:spTree>
    <p:extLst>
      <p:ext uri="{BB962C8B-B14F-4D97-AF65-F5344CB8AC3E}">
        <p14:creationId xmlns:p14="http://schemas.microsoft.com/office/powerpoint/2010/main" val="2645830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E90644A3-6A97-44F2-8AF9-CD44E85BA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1189204"/>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cxnSp>
        <p:nvCxnSpPr>
          <p:cNvPr id="27" name="Straight Connector 26">
            <a:extLst>
              <a:ext uri="{FF2B5EF4-FFF2-40B4-BE49-F238E27FC236}">
                <a16:creationId xmlns:a16="http://schemas.microsoft.com/office/drawing/2014/main" id="{4245F692-4DA4-4D73-8639-81F3A6A4B3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039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2FAB51D-CFD1-4E9F-8BD3-E47721D45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4553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6">
            <a:extLst>
              <a:ext uri="{FF2B5EF4-FFF2-40B4-BE49-F238E27FC236}">
                <a16:creationId xmlns:a16="http://schemas.microsoft.com/office/drawing/2014/main" id="{DC61979B-4BF1-46F1-AD0F-43673A425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1189204"/>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endParaRPr lang="en-US"/>
          </a:p>
        </p:txBody>
      </p:sp>
      <p:sp useBgFill="1">
        <p:nvSpPr>
          <p:cNvPr id="36" name="Rectangle 35">
            <a:extLst>
              <a:ext uri="{FF2B5EF4-FFF2-40B4-BE49-F238E27FC236}">
                <a16:creationId xmlns:a16="http://schemas.microsoft.com/office/drawing/2014/main" id="{2210ED0F-5168-48CE-BBE4-C0175769A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3146"/>
            <a:ext cx="9144000" cy="23048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8404" y="5325536"/>
            <a:ext cx="7200647" cy="894704"/>
          </a:xfrm>
        </p:spPr>
        <p:txBody>
          <a:bodyPr vert="horz" lIns="91440" tIns="45720" rIns="91440" bIns="45720" rtlCol="0" anchor="t">
            <a:normAutofit/>
          </a:bodyPr>
          <a:lstStyle/>
          <a:p>
            <a:pPr defTabSz="914400">
              <a:lnSpc>
                <a:spcPct val="85000"/>
              </a:lnSpc>
            </a:pPr>
            <a:r>
              <a:rPr lang="en-US" sz="4200" cap="all">
                <a:solidFill>
                  <a:schemeClr val="tx2"/>
                </a:solidFill>
              </a:rPr>
              <a:t>Avatars</a:t>
            </a:r>
          </a:p>
        </p:txBody>
      </p:sp>
      <p:pic>
        <p:nvPicPr>
          <p:cNvPr id="4" name="Content Placeholder 3" descr="A person and person standing in a park&#10;&#10;Description automatically generated">
            <a:extLst>
              <a:ext uri="{FF2B5EF4-FFF2-40B4-BE49-F238E27FC236}">
                <a16:creationId xmlns:a16="http://schemas.microsoft.com/office/drawing/2014/main" id="{EBE89CE5-0F55-869C-153B-A9F8C268412F}"/>
              </a:ext>
            </a:extLst>
          </p:cNvPr>
          <p:cNvPicPr>
            <a:picLocks noGrp="1" noChangeAspect="1"/>
          </p:cNvPicPr>
          <p:nvPr>
            <p:ph idx="1"/>
          </p:nvPr>
        </p:nvPicPr>
        <p:blipFill>
          <a:blip r:embed="rId3"/>
          <a:stretch>
            <a:fillRect/>
          </a:stretch>
        </p:blipFill>
        <p:spPr>
          <a:xfrm>
            <a:off x="46613" y="610825"/>
            <a:ext cx="4813930" cy="5485961"/>
          </a:xfrm>
          <a:prstGeom prst="rect">
            <a:avLst/>
          </a:prstGeom>
        </p:spPr>
      </p:pic>
      <p:pic>
        <p:nvPicPr>
          <p:cNvPr id="10" name="Picture 9" descr="A person with red hair and elf ears&#10;&#10;Description automatically generated">
            <a:extLst>
              <a:ext uri="{FF2B5EF4-FFF2-40B4-BE49-F238E27FC236}">
                <a16:creationId xmlns:a16="http://schemas.microsoft.com/office/drawing/2014/main" id="{A1BFD124-17E2-D2BC-E28B-710CDA778FDC}"/>
              </a:ext>
            </a:extLst>
          </p:cNvPr>
          <p:cNvPicPr>
            <a:picLocks noChangeAspect="1"/>
          </p:cNvPicPr>
          <p:nvPr/>
        </p:nvPicPr>
        <p:blipFill rotWithShape="1">
          <a:blip r:embed="rId4"/>
          <a:srcRect r="1" b="12675"/>
          <a:stretch/>
        </p:blipFill>
        <p:spPr>
          <a:xfrm>
            <a:off x="4900141" y="637760"/>
            <a:ext cx="4197246" cy="4553145"/>
          </a:xfrm>
          <a:prstGeom prst="rect">
            <a:avLst/>
          </a:prstGeom>
        </p:spPr>
      </p:pic>
      <p:cxnSp>
        <p:nvCxnSpPr>
          <p:cNvPr id="38" name="Straight Connector 37">
            <a:extLst>
              <a:ext uri="{FF2B5EF4-FFF2-40B4-BE49-F238E27FC236}">
                <a16:creationId xmlns:a16="http://schemas.microsoft.com/office/drawing/2014/main" id="{29481C1A-490A-4BD8-A51B-005DF8ED9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655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Avatar Customization</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person holding an umbrella in front of a group gifts store&#10;&#10;Description automatically generated">
            <a:extLst>
              <a:ext uri="{FF2B5EF4-FFF2-40B4-BE49-F238E27FC236}">
                <a16:creationId xmlns:a16="http://schemas.microsoft.com/office/drawing/2014/main" id="{5C1C5AE4-6099-AD59-A06F-7D7765B906D0}"/>
              </a:ext>
            </a:extLst>
          </p:cNvPr>
          <p:cNvPicPr>
            <a:picLocks noGrp="1" noChangeAspect="1"/>
          </p:cNvPicPr>
          <p:nvPr>
            <p:ph idx="1"/>
          </p:nvPr>
        </p:nvPicPr>
        <p:blipFill>
          <a:blip r:embed="rId2"/>
          <a:stretch>
            <a:fillRect/>
          </a:stretch>
        </p:blipFill>
        <p:spPr>
          <a:xfrm>
            <a:off x="381791" y="1950228"/>
            <a:ext cx="8380416" cy="4717198"/>
          </a:xfrm>
        </p:spPr>
      </p:pic>
    </p:spTree>
    <p:extLst>
      <p:ext uri="{BB962C8B-B14F-4D97-AF65-F5344CB8AC3E}">
        <p14:creationId xmlns:p14="http://schemas.microsoft.com/office/powerpoint/2010/main" val="354916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Avatars: the Divorce Between SL versus RL</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720089" y="2418736"/>
            <a:ext cx="7700011" cy="4365522"/>
          </a:xfrm>
        </p:spPr>
        <p:txBody>
          <a:bodyPr>
            <a:normAutofit/>
          </a:bodyPr>
          <a:lstStyle/>
          <a:p>
            <a:r>
              <a:rPr lang="en-US" sz="1600" dirty="0"/>
              <a:t>Unlike, say, Facebook, where your profile is strongly encouraged (even enforced) to be associated with your real-life (RL) identity, most Second Life (SL) users tend to explicitly keep their SL and RL separate.</a:t>
            </a:r>
          </a:p>
          <a:p>
            <a:r>
              <a:rPr lang="en-US" sz="1600" dirty="0"/>
              <a:t>While this separation can lead to anti-social </a:t>
            </a:r>
            <a:r>
              <a:rPr lang="en-US" sz="1600" dirty="0" err="1"/>
              <a:t>behaviour</a:t>
            </a:r>
            <a:r>
              <a:rPr lang="en-US" sz="1600" dirty="0"/>
              <a:t> (trolling, </a:t>
            </a:r>
            <a:r>
              <a:rPr lang="en-US" sz="1600" dirty="0" err="1"/>
              <a:t>griefing</a:t>
            </a:r>
            <a:r>
              <a:rPr lang="en-US" sz="1600" dirty="0"/>
              <a:t>, and harassment, particularly of women and female-identifying avatars), many people find the experience to be liberating. </a:t>
            </a:r>
            <a:r>
              <a:rPr lang="en-US" sz="1600" dirty="0">
                <a:hlinkClick r:id="rId2"/>
              </a:rPr>
              <a:t>As I wrote on my blog</a:t>
            </a:r>
            <a:r>
              <a:rPr lang="en-US" sz="1600" dirty="0"/>
              <a:t> in 2020:</a:t>
            </a:r>
          </a:p>
          <a:p>
            <a:pPr lvl="1"/>
            <a:r>
              <a:rPr lang="en-US" sz="1600" dirty="0"/>
              <a:t>“And it makes me wonder: just how successful will the new Facebook Horizon be, if they insist that you be, essentially, your own rather boring self, linked to your personal Facebook account, and unable to throw on the guise of somebody else?  The very thought would horrify most Second Life users, who are so used to being somebody else, and hiding behind an avatar name, and often roleplaying somebody (or something) completely different from their real lives…Fourteen years of Second Life has taught me that the ability to be somebody else—walk around in someone else’s skin—can be an insightful, instructive, transformative, and even delightful experience.”</a:t>
            </a:r>
          </a:p>
        </p:txBody>
      </p:sp>
    </p:spTree>
    <p:extLst>
      <p:ext uri="{BB962C8B-B14F-4D97-AF65-F5344CB8AC3E}">
        <p14:creationId xmlns:p14="http://schemas.microsoft.com/office/powerpoint/2010/main" val="3674488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Avatars: Avatar Profiles and Adding Friends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6C63F577-5D89-31E7-45FA-98B43E6F3BE5}"/>
              </a:ext>
            </a:extLst>
          </p:cNvPr>
          <p:cNvPicPr>
            <a:picLocks noChangeAspect="1"/>
          </p:cNvPicPr>
          <p:nvPr/>
        </p:nvPicPr>
        <p:blipFill>
          <a:blip r:embed="rId2"/>
          <a:stretch>
            <a:fillRect/>
          </a:stretch>
        </p:blipFill>
        <p:spPr>
          <a:xfrm>
            <a:off x="4829503" y="2100952"/>
            <a:ext cx="4277289"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A person and person standing in a grassy area&#10;&#10;Description automatically generated">
            <a:extLst>
              <a:ext uri="{FF2B5EF4-FFF2-40B4-BE49-F238E27FC236}">
                <a16:creationId xmlns:a16="http://schemas.microsoft.com/office/drawing/2014/main" id="{CEC11B20-DA35-233F-AD55-AB80815D484A}"/>
              </a:ext>
            </a:extLst>
          </p:cNvPr>
          <p:cNvPicPr>
            <a:picLocks noChangeAspect="1"/>
          </p:cNvPicPr>
          <p:nvPr/>
        </p:nvPicPr>
        <p:blipFill>
          <a:blip r:embed="rId3"/>
          <a:stretch>
            <a:fillRect/>
          </a:stretch>
        </p:blipFill>
        <p:spPr>
          <a:xfrm>
            <a:off x="71924" y="1757685"/>
            <a:ext cx="5026363" cy="3798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6B9514A8-DE3A-51A2-8D85-E0945CBA312C}"/>
              </a:ext>
            </a:extLst>
          </p:cNvPr>
          <p:cNvSpPr txBox="1"/>
          <p:nvPr/>
        </p:nvSpPr>
        <p:spPr>
          <a:xfrm>
            <a:off x="71924" y="5727560"/>
            <a:ext cx="4620656" cy="1200329"/>
          </a:xfrm>
          <a:prstGeom prst="rect">
            <a:avLst/>
          </a:prstGeom>
          <a:noFill/>
        </p:spPr>
        <p:txBody>
          <a:bodyPr wrap="square" rtlCol="0">
            <a:spAutoFit/>
          </a:bodyPr>
          <a:lstStyle/>
          <a:p>
            <a:r>
              <a:rPr lang="en-CA" dirty="0"/>
              <a:t>Right-click on another avatar’s nametag over their head to see their user profile. Click on the Add Friend button at the bottom of the profile to add them as a friend. </a:t>
            </a:r>
          </a:p>
        </p:txBody>
      </p:sp>
      <p:pic>
        <p:nvPicPr>
          <p:cNvPr id="18" name="Picture 17" descr="A screenshot of a computer&#10;&#10;Description automatically generated">
            <a:extLst>
              <a:ext uri="{FF2B5EF4-FFF2-40B4-BE49-F238E27FC236}">
                <a16:creationId xmlns:a16="http://schemas.microsoft.com/office/drawing/2014/main" id="{BC1D769A-0305-9AE8-A945-AAB2BABDAD05}"/>
              </a:ext>
            </a:extLst>
          </p:cNvPr>
          <p:cNvPicPr>
            <a:picLocks noChangeAspect="1"/>
          </p:cNvPicPr>
          <p:nvPr/>
        </p:nvPicPr>
        <p:blipFill>
          <a:blip r:embed="rId4"/>
          <a:stretch>
            <a:fillRect/>
          </a:stretch>
        </p:blipFill>
        <p:spPr>
          <a:xfrm>
            <a:off x="5249762" y="5446207"/>
            <a:ext cx="3912932" cy="1411793"/>
          </a:xfrm>
          <a:prstGeom prst="rect">
            <a:avLst/>
          </a:prstGeom>
        </p:spPr>
      </p:pic>
    </p:spTree>
    <p:extLst>
      <p:ext uri="{BB962C8B-B14F-4D97-AF65-F5344CB8AC3E}">
        <p14:creationId xmlns:p14="http://schemas.microsoft.com/office/powerpoint/2010/main" val="2385030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Avatars: </a:t>
            </a:r>
            <a:br>
              <a:rPr lang="en-US" dirty="0">
                <a:solidFill>
                  <a:schemeClr val="bg1"/>
                </a:solidFill>
              </a:rPr>
            </a:br>
            <a:r>
              <a:rPr lang="en-US" dirty="0">
                <a:solidFill>
                  <a:schemeClr val="bg1"/>
                </a:solidFill>
              </a:rPr>
              <a:t>Partners and Groups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6B9514A8-DE3A-51A2-8D85-E0945CBA312C}"/>
              </a:ext>
            </a:extLst>
          </p:cNvPr>
          <p:cNvSpPr txBox="1"/>
          <p:nvPr/>
        </p:nvSpPr>
        <p:spPr>
          <a:xfrm>
            <a:off x="211808" y="2435848"/>
            <a:ext cx="8720383" cy="480131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rPr>
              <a:t>You can also “partner” with another avatar of either sex. Second Life weddings are big business; there are even companies in SL which specialize in wedding venues, photography, and even videography!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rPr>
              <a:t>Over the 20 years of Second Life’s history, many real-life couples first met each other in the virtual world, then took the relationship from Second Life to real life. (Search YouTube for the series </a:t>
            </a:r>
            <a:r>
              <a:rPr kumimoji="0" lang="en-CA" sz="1800" b="0" i="1" u="none" strike="noStrike" kern="1200" cap="none" spc="0" normalizeH="0" baseline="0" noProof="0" dirty="0">
                <a:ln>
                  <a:noFill/>
                </a:ln>
                <a:solidFill>
                  <a:prstClr val="black"/>
                </a:solidFill>
                <a:effectLst/>
                <a:uLnTx/>
                <a:uFillTx/>
                <a:latin typeface="Corbel" panose="020B0503020204020204"/>
                <a:ea typeface="+mn-ea"/>
                <a:cs typeface="+mn-cs"/>
              </a:rPr>
              <a:t>Love Made in Second Life</a:t>
            </a:r>
            <a:r>
              <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rPr>
              <a:t>, which profiles some of these couples.)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rPr>
              <a:t>Avatars can belong to groups. A</a:t>
            </a:r>
            <a:r>
              <a:rPr lang="en-CA" dirty="0" err="1">
                <a:solidFill>
                  <a:prstClr val="black"/>
                </a:solidFill>
                <a:latin typeface="Corbel" panose="020B0503020204020204"/>
              </a:rPr>
              <a:t>ny</a:t>
            </a:r>
            <a:r>
              <a:rPr lang="en-CA" dirty="0">
                <a:solidFill>
                  <a:prstClr val="black"/>
                </a:solidFill>
                <a:latin typeface="Corbel" panose="020B0503020204020204"/>
              </a:rPr>
              <a:t> avatar can create a group, and group members can have different roles and responsibilities (e.g. the ability to invite new members to the group; the ability to post notices).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rPr>
              <a:t>Groups have a notice section, and often Second Life stores will have a store group that you can join to stay on top of news such as store sales, new releases, group gifts, etc.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solidFill>
                  <a:prstClr val="black"/>
                </a:solidFill>
                <a:latin typeface="Corbel" panose="020B0503020204020204"/>
              </a:rPr>
              <a:t>Many groups also allow their members to text chat with each other (in a separate window from nearby text chat).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rPr>
              <a:t>It is also possible to </a:t>
            </a:r>
            <a:r>
              <a:rPr lang="en-CA" dirty="0">
                <a:solidFill>
                  <a:prstClr val="black"/>
                </a:solidFill>
                <a:latin typeface="Corbel" panose="020B0503020204020204"/>
              </a:rPr>
              <a:t>mute, block, and even completely </a:t>
            </a:r>
            <a:r>
              <a:rPr lang="en-CA" dirty="0" err="1">
                <a:solidFill>
                  <a:prstClr val="black"/>
                </a:solidFill>
                <a:latin typeface="Corbel" panose="020B0503020204020204"/>
              </a:rPr>
              <a:t>derender</a:t>
            </a:r>
            <a:r>
              <a:rPr lang="en-CA" dirty="0">
                <a:solidFill>
                  <a:prstClr val="black"/>
                </a:solidFill>
                <a:latin typeface="Corbel" panose="020B0503020204020204"/>
              </a:rPr>
              <a:t> another avatar who is bothering you (don’t you wish you could do that in real life?)</a:t>
            </a:r>
            <a:endPar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75213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Two Ways to Build</a:t>
            </a:r>
            <a:br>
              <a:rPr lang="en-US" dirty="0">
                <a:solidFill>
                  <a:schemeClr val="bg1"/>
                </a:solidFill>
              </a:rPr>
            </a:br>
            <a:r>
              <a:rPr lang="en-US" dirty="0">
                <a:solidFill>
                  <a:schemeClr val="bg1"/>
                </a:solidFill>
              </a:rPr>
              <a:t> in Second Life</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endParaRPr lang="en-CA"/>
          </a:p>
        </p:txBody>
      </p:sp>
      <p:sp>
        <p:nvSpPr>
          <p:cNvPr id="3" name="Content Placeholder 2"/>
          <p:cNvSpPr>
            <a:spLocks noGrp="1"/>
          </p:cNvSpPr>
          <p:nvPr>
            <p:ph idx="1"/>
          </p:nvPr>
        </p:nvSpPr>
        <p:spPr>
          <a:xfrm>
            <a:off x="720089" y="2381460"/>
            <a:ext cx="7700011" cy="4260500"/>
          </a:xfrm>
        </p:spPr>
        <p:txBody>
          <a:bodyPr>
            <a:normAutofit fontScale="92500" lnSpcReduction="10000"/>
          </a:bodyPr>
          <a:lstStyle/>
          <a:p>
            <a:r>
              <a:rPr lang="en-CA" sz="2400" b="1" dirty="0"/>
              <a:t>Using the in-world primitive (prim) building tools </a:t>
            </a:r>
            <a:r>
              <a:rPr lang="en-CA" sz="2400" dirty="0"/>
              <a:t>(2003-date, although since the advent of mesh in Second Life in 2011, this is now a less popular method of creating content).</a:t>
            </a:r>
          </a:p>
          <a:p>
            <a:r>
              <a:rPr lang="en-CA" sz="2400" b="1" dirty="0"/>
              <a:t>Creating a mesh model using a third-party 3D content creation tool </a:t>
            </a:r>
            <a:r>
              <a:rPr lang="en-CA" sz="2400" dirty="0"/>
              <a:t>(e.g. Blender), then uploading the model to Second Life (2011-date, and currently the most popular way to create content).</a:t>
            </a:r>
          </a:p>
          <a:p>
            <a:r>
              <a:rPr lang="en-CA" sz="2400" dirty="0"/>
              <a:t>In order to build, you must be on Second Life land which permits building (either land you own or rent, or a public sandbox). It is possible to do collaborative building in SL (i.e. two or more avatars working together to build something).</a:t>
            </a:r>
            <a:endParaRPr sz="2400" dirty="0"/>
          </a:p>
        </p:txBody>
      </p:sp>
    </p:spTree>
    <p:extLst>
      <p:ext uri="{BB962C8B-B14F-4D97-AF65-F5344CB8AC3E}">
        <p14:creationId xmlns:p14="http://schemas.microsoft.com/office/powerpoint/2010/main" val="611179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376FC-8DF2-FE90-C34F-445921760129}"/>
              </a:ext>
            </a:extLst>
          </p:cNvPr>
          <p:cNvSpPr>
            <a:spLocks noGrp="1"/>
          </p:cNvSpPr>
          <p:nvPr>
            <p:ph type="title"/>
          </p:nvPr>
        </p:nvSpPr>
        <p:spPr>
          <a:xfrm>
            <a:off x="271305" y="557784"/>
            <a:ext cx="3265715" cy="4956048"/>
          </a:xfrm>
        </p:spPr>
        <p:txBody>
          <a:bodyPr>
            <a:normAutofit/>
          </a:bodyPr>
          <a:lstStyle/>
          <a:p>
            <a:r>
              <a:rPr lang="en-CA" sz="3600" dirty="0"/>
              <a:t>A Comparison of the Two Ways to Build in Second Life</a:t>
            </a:r>
          </a:p>
        </p:txBody>
      </p:sp>
      <p:sp>
        <p:nvSpPr>
          <p:cNvPr id="5" name="Text Placeholder 4">
            <a:extLst>
              <a:ext uri="{FF2B5EF4-FFF2-40B4-BE49-F238E27FC236}">
                <a16:creationId xmlns:a16="http://schemas.microsoft.com/office/drawing/2014/main" id="{05509F20-3E32-1DD0-2378-EEB47606B2C5}"/>
              </a:ext>
            </a:extLst>
          </p:cNvPr>
          <p:cNvSpPr>
            <a:spLocks noGrp="1"/>
          </p:cNvSpPr>
          <p:nvPr>
            <p:ph type="body" idx="1"/>
          </p:nvPr>
        </p:nvSpPr>
        <p:spPr>
          <a:xfrm>
            <a:off x="3886200" y="373902"/>
            <a:ext cx="4684014" cy="446770"/>
          </a:xfrm>
        </p:spPr>
        <p:txBody>
          <a:bodyPr/>
          <a:lstStyle/>
          <a:p>
            <a:r>
              <a:rPr lang="en-CA" dirty="0"/>
              <a:t>The Old Way: In-World Prim Building</a:t>
            </a:r>
          </a:p>
        </p:txBody>
      </p:sp>
      <p:sp>
        <p:nvSpPr>
          <p:cNvPr id="6" name="Content Placeholder 5">
            <a:extLst>
              <a:ext uri="{FF2B5EF4-FFF2-40B4-BE49-F238E27FC236}">
                <a16:creationId xmlns:a16="http://schemas.microsoft.com/office/drawing/2014/main" id="{2D417625-CFC1-32C3-93F8-9F31AF51D796}"/>
              </a:ext>
            </a:extLst>
          </p:cNvPr>
          <p:cNvSpPr>
            <a:spLocks noGrp="1"/>
          </p:cNvSpPr>
          <p:nvPr>
            <p:ph sz="half" idx="2"/>
          </p:nvPr>
        </p:nvSpPr>
        <p:spPr>
          <a:xfrm>
            <a:off x="3886200" y="861654"/>
            <a:ext cx="4684014" cy="1916462"/>
          </a:xfrm>
        </p:spPr>
        <p:txBody>
          <a:bodyPr>
            <a:normAutofit fontScale="77500" lnSpcReduction="20000"/>
          </a:bodyPr>
          <a:lstStyle/>
          <a:p>
            <a:r>
              <a:rPr lang="en-CA" dirty="0"/>
              <a:t>Free (only requires some land with build rights, or you could use a public sandbox)</a:t>
            </a:r>
          </a:p>
          <a:p>
            <a:r>
              <a:rPr lang="en-CA" dirty="0"/>
              <a:t>Accessible to anybody (built into the SL viewer)</a:t>
            </a:r>
          </a:p>
          <a:p>
            <a:r>
              <a:rPr lang="en-CA" dirty="0"/>
              <a:t>Relatively easy to understand and use</a:t>
            </a:r>
          </a:p>
          <a:p>
            <a:r>
              <a:rPr lang="en-CA" dirty="0"/>
              <a:t>Tends to result in poorly-optimized models (i.e. high Land Impact/LI), compared to the new way </a:t>
            </a:r>
          </a:p>
          <a:p>
            <a:r>
              <a:rPr lang="en-CA" dirty="0"/>
              <a:t>Tends to result in models which are not as aesthetically pleasing as those created the new way </a:t>
            </a:r>
          </a:p>
        </p:txBody>
      </p:sp>
      <p:sp>
        <p:nvSpPr>
          <p:cNvPr id="7" name="Text Placeholder 6">
            <a:extLst>
              <a:ext uri="{FF2B5EF4-FFF2-40B4-BE49-F238E27FC236}">
                <a16:creationId xmlns:a16="http://schemas.microsoft.com/office/drawing/2014/main" id="{AF35342D-37B4-440D-E905-F7B217F1BCB5}"/>
              </a:ext>
            </a:extLst>
          </p:cNvPr>
          <p:cNvSpPr>
            <a:spLocks noGrp="1"/>
          </p:cNvSpPr>
          <p:nvPr>
            <p:ph type="body" sz="quarter" idx="3"/>
          </p:nvPr>
        </p:nvSpPr>
        <p:spPr>
          <a:xfrm>
            <a:off x="3886200" y="2778115"/>
            <a:ext cx="4686300" cy="700352"/>
          </a:xfrm>
        </p:spPr>
        <p:txBody>
          <a:bodyPr/>
          <a:lstStyle/>
          <a:p>
            <a:r>
              <a:rPr lang="en-CA" dirty="0"/>
              <a:t>The New Way: Using a Third-Party 3D Content Creation Tool and Uploading a Mesh Model</a:t>
            </a:r>
          </a:p>
        </p:txBody>
      </p:sp>
      <p:sp>
        <p:nvSpPr>
          <p:cNvPr id="8" name="Content Placeholder 7">
            <a:extLst>
              <a:ext uri="{FF2B5EF4-FFF2-40B4-BE49-F238E27FC236}">
                <a16:creationId xmlns:a16="http://schemas.microsoft.com/office/drawing/2014/main" id="{8936F670-A6C9-1762-B901-16587F8E592C}"/>
              </a:ext>
            </a:extLst>
          </p:cNvPr>
          <p:cNvSpPr>
            <a:spLocks noGrp="1"/>
          </p:cNvSpPr>
          <p:nvPr>
            <p:ph sz="quarter" idx="4"/>
          </p:nvPr>
        </p:nvSpPr>
        <p:spPr>
          <a:xfrm>
            <a:off x="3886200" y="3508436"/>
            <a:ext cx="4684014" cy="2996080"/>
          </a:xfrm>
        </p:spPr>
        <p:txBody>
          <a:bodyPr>
            <a:normAutofit fontScale="77500" lnSpcReduction="20000"/>
          </a:bodyPr>
          <a:lstStyle/>
          <a:p>
            <a:r>
              <a:rPr lang="en-CA" dirty="0"/>
              <a:t>Not free; you must provide a method of payment for upload fees (usually a credit card); also requires land with build rights for testing</a:t>
            </a:r>
          </a:p>
          <a:p>
            <a:r>
              <a:rPr lang="en-CA" dirty="0"/>
              <a:t>You must agree to SL’s intellectual properties terms</a:t>
            </a:r>
          </a:p>
          <a:p>
            <a:r>
              <a:rPr lang="en-CA" dirty="0"/>
              <a:t>May require expensive software (although Blender and some other tools are free!)</a:t>
            </a:r>
          </a:p>
          <a:p>
            <a:r>
              <a:rPr lang="en-CA" dirty="0"/>
              <a:t>Requires a significant investment in learning how to use the tools well (for example, learning how to optimize your mesh model so that its Land Impact is significantly lower than a similar prim-built model, while offering still more detail)</a:t>
            </a:r>
          </a:p>
          <a:p>
            <a:r>
              <a:rPr lang="en-CA" dirty="0"/>
              <a:t>If you become good at it, you can create content which is desirable to consumers, open a store, and even make some money from it!</a:t>
            </a:r>
          </a:p>
          <a:p>
            <a:r>
              <a:rPr lang="en-CA" dirty="0"/>
              <a:t>Creating mesh apparel for avatars requires a particularly complex skill set (e.g. rigging clothes to various brands of mesh bodies), which has a VERY steep learning curve.</a:t>
            </a:r>
          </a:p>
        </p:txBody>
      </p:sp>
    </p:spTree>
    <p:extLst>
      <p:ext uri="{BB962C8B-B14F-4D97-AF65-F5344CB8AC3E}">
        <p14:creationId xmlns:p14="http://schemas.microsoft.com/office/powerpoint/2010/main" val="1054944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Building Using the</a:t>
            </a:r>
            <a:br>
              <a:rPr lang="en-US" dirty="0">
                <a:solidFill>
                  <a:schemeClr val="bg1"/>
                </a:solidFill>
              </a:rPr>
            </a:br>
            <a:r>
              <a:rPr lang="en-US" dirty="0">
                <a:solidFill>
                  <a:schemeClr val="bg1"/>
                </a:solidFill>
              </a:rPr>
              <a:t> In-World Build Tools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person standing in a field&#10;&#10;Description automatically generated">
            <a:extLst>
              <a:ext uri="{FF2B5EF4-FFF2-40B4-BE49-F238E27FC236}">
                <a16:creationId xmlns:a16="http://schemas.microsoft.com/office/drawing/2014/main" id="{90577485-FBB3-662E-DF8C-ED73E859D617}"/>
              </a:ext>
            </a:extLst>
          </p:cNvPr>
          <p:cNvPicPr>
            <a:picLocks noGrp="1" noChangeAspect="1"/>
          </p:cNvPicPr>
          <p:nvPr>
            <p:ph idx="1"/>
          </p:nvPr>
        </p:nvPicPr>
        <p:blipFill>
          <a:blip r:embed="rId2"/>
          <a:stretch>
            <a:fillRect/>
          </a:stretch>
        </p:blipFill>
        <p:spPr>
          <a:xfrm>
            <a:off x="470462" y="3684588"/>
            <a:ext cx="3803539" cy="3173412"/>
          </a:xfrm>
        </p:spPr>
      </p:pic>
      <p:pic>
        <p:nvPicPr>
          <p:cNvPr id="7" name="Picture 6" descr="A screenshot of a video game&#10;&#10;Description automatically generated">
            <a:extLst>
              <a:ext uri="{FF2B5EF4-FFF2-40B4-BE49-F238E27FC236}">
                <a16:creationId xmlns:a16="http://schemas.microsoft.com/office/drawing/2014/main" id="{E1D5B378-FB96-EA6F-7A0A-3EF21FC05F42}"/>
              </a:ext>
            </a:extLst>
          </p:cNvPr>
          <p:cNvPicPr>
            <a:picLocks noChangeAspect="1"/>
          </p:cNvPicPr>
          <p:nvPr/>
        </p:nvPicPr>
        <p:blipFill>
          <a:blip r:embed="rId3"/>
          <a:stretch>
            <a:fillRect/>
          </a:stretch>
        </p:blipFill>
        <p:spPr>
          <a:xfrm>
            <a:off x="4744462" y="1924627"/>
            <a:ext cx="4246541" cy="4933373"/>
          </a:xfrm>
          <a:prstGeom prst="rect">
            <a:avLst/>
          </a:prstGeom>
        </p:spPr>
      </p:pic>
      <p:sp>
        <p:nvSpPr>
          <p:cNvPr id="9" name="TextBox 8">
            <a:extLst>
              <a:ext uri="{FF2B5EF4-FFF2-40B4-BE49-F238E27FC236}">
                <a16:creationId xmlns:a16="http://schemas.microsoft.com/office/drawing/2014/main" id="{B3EFE340-F972-A919-16D8-DD3E675AB769}"/>
              </a:ext>
            </a:extLst>
          </p:cNvPr>
          <p:cNvSpPr txBox="1"/>
          <p:nvPr/>
        </p:nvSpPr>
        <p:spPr>
          <a:xfrm>
            <a:off x="470462" y="2431701"/>
            <a:ext cx="3929077" cy="1200329"/>
          </a:xfrm>
          <a:prstGeom prst="rect">
            <a:avLst/>
          </a:prstGeom>
          <a:noFill/>
        </p:spPr>
        <p:txBody>
          <a:bodyPr wrap="square" rtlCol="0">
            <a:spAutoFit/>
          </a:bodyPr>
          <a:lstStyle/>
          <a:p>
            <a:r>
              <a:rPr lang="en-CA" dirty="0"/>
              <a:t>In Firestorm, right-click on the ground, and select </a:t>
            </a:r>
            <a:r>
              <a:rPr lang="en-CA" i="1" dirty="0"/>
              <a:t>Create</a:t>
            </a:r>
            <a:r>
              <a:rPr lang="en-CA" dirty="0"/>
              <a:t> from the pie menu. Your cursor will change to a magic wand, and you will see a menu of prims.</a:t>
            </a:r>
          </a:p>
        </p:txBody>
      </p:sp>
    </p:spTree>
    <p:extLst>
      <p:ext uri="{BB962C8B-B14F-4D97-AF65-F5344CB8AC3E}">
        <p14:creationId xmlns:p14="http://schemas.microsoft.com/office/powerpoint/2010/main" val="2146925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559678"/>
            <a:ext cx="2875429" cy="1759316"/>
          </a:xfrm>
        </p:spPr>
        <p:txBody>
          <a:bodyPr>
            <a:normAutofit/>
          </a:bodyPr>
          <a:lstStyle/>
          <a:p>
            <a:r>
              <a:rPr lang="en-US" sz="3500">
                <a:solidFill>
                  <a:schemeClr val="tx1"/>
                </a:solidFill>
              </a:rPr>
              <a:t>What are prims?</a:t>
            </a:r>
          </a:p>
        </p:txBody>
      </p:sp>
      <p:sp>
        <p:nvSpPr>
          <p:cNvPr id="3" name="Content Placeholder 2"/>
          <p:cNvSpPr>
            <a:spLocks noGrp="1"/>
          </p:cNvSpPr>
          <p:nvPr>
            <p:ph idx="1"/>
          </p:nvPr>
        </p:nvSpPr>
        <p:spPr>
          <a:xfrm>
            <a:off x="110877" y="1706225"/>
            <a:ext cx="3336052" cy="4592097"/>
          </a:xfrm>
        </p:spPr>
        <p:txBody>
          <a:bodyPr>
            <a:normAutofit fontScale="92500"/>
          </a:bodyPr>
          <a:lstStyle/>
          <a:p>
            <a:pPr algn="r"/>
            <a:r>
              <a:rPr lang="en-US" sz="1400" dirty="0">
                <a:solidFill>
                  <a:schemeClr val="tx1"/>
                </a:solidFill>
              </a:rPr>
              <a:t>Primitives (prims) are the original building blocks of Second Life, and in the early years of the virtual world, </a:t>
            </a:r>
            <a:r>
              <a:rPr lang="en-US" sz="1400" u="sng" dirty="0">
                <a:solidFill>
                  <a:schemeClr val="tx1"/>
                </a:solidFill>
              </a:rPr>
              <a:t>everything</a:t>
            </a:r>
            <a:r>
              <a:rPr lang="en-US" sz="1400" dirty="0">
                <a:solidFill>
                  <a:schemeClr val="tx1"/>
                </a:solidFill>
              </a:rPr>
              <a:t> was built in-world from prims, using the in-world tools within the Second Life viewer software.</a:t>
            </a:r>
          </a:p>
          <a:p>
            <a:pPr algn="r"/>
            <a:r>
              <a:rPr lang="en-US" sz="1400" dirty="0">
                <a:solidFill>
                  <a:schemeClr val="tx1"/>
                </a:solidFill>
              </a:rPr>
              <a:t>Default prim shapes include cube, prism, pyramid, tetrahedron, cylinder, hemicylinder, cone, </a:t>
            </a:r>
            <a:r>
              <a:rPr lang="en-US" sz="1400" dirty="0" err="1">
                <a:solidFill>
                  <a:schemeClr val="tx1"/>
                </a:solidFill>
              </a:rPr>
              <a:t>hemicone</a:t>
            </a:r>
            <a:r>
              <a:rPr lang="en-US" sz="1400" dirty="0">
                <a:solidFill>
                  <a:schemeClr val="tx1"/>
                </a:solidFill>
              </a:rPr>
              <a:t>, sphere, hemisphere, torus, tube, and ring, plus a variety of low-poly trees and grasses for landscaping purposes. </a:t>
            </a:r>
          </a:p>
          <a:p>
            <a:pPr algn="r"/>
            <a:r>
              <a:rPr lang="en-US" sz="1400" dirty="0">
                <a:solidFill>
                  <a:schemeClr val="tx1"/>
                </a:solidFill>
              </a:rPr>
              <a:t>Prims can be moved, rotated, and stretched/resized. In Edit mode, the Object tab of a prim offers several additional options for editing basic prim shapes. Prims can be copied and pasted. Prims can also be linked together to form larger objects. Scripts can be added. </a:t>
            </a:r>
          </a:p>
        </p:txBody>
      </p:sp>
      <p:pic>
        <p:nvPicPr>
          <p:cNvPr id="5" name="Picture 4" descr="A white cube with black text&#10;&#10;Description automatically generated">
            <a:extLst>
              <a:ext uri="{FF2B5EF4-FFF2-40B4-BE49-F238E27FC236}">
                <a16:creationId xmlns:a16="http://schemas.microsoft.com/office/drawing/2014/main" id="{DB4C96F4-6585-96A1-2A26-AAF726E30E48}"/>
              </a:ext>
            </a:extLst>
          </p:cNvPr>
          <p:cNvPicPr>
            <a:picLocks noChangeAspect="1"/>
          </p:cNvPicPr>
          <p:nvPr/>
        </p:nvPicPr>
        <p:blipFill rotWithShape="1">
          <a:blip r:embed="rId2"/>
          <a:srcRect t="2174"/>
          <a:stretch/>
        </p:blipFill>
        <p:spPr>
          <a:xfrm>
            <a:off x="3886200" y="10"/>
            <a:ext cx="5257799" cy="6857990"/>
          </a:xfrm>
          <a:prstGeom prst="rect">
            <a:avLst/>
          </a:prstGeom>
        </p:spPr>
      </p:pic>
      <p:sp>
        <p:nvSpPr>
          <p:cNvPr id="19" name="Freeform 6">
            <a:extLst>
              <a:ext uri="{FF2B5EF4-FFF2-40B4-BE49-F238E27FC236}">
                <a16:creationId xmlns:a16="http://schemas.microsoft.com/office/drawing/2014/main" id="{B33DBEF2-0A54-4CCF-952F-ABFA981C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5380580"/>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txBody>
          <a:bodyPr/>
          <a:lstStyle/>
          <a:p>
            <a:endParaRPr lang="en-CA"/>
          </a:p>
        </p:txBody>
      </p:sp>
    </p:spTree>
    <p:extLst>
      <p:ext uri="{BB962C8B-B14F-4D97-AF65-F5344CB8AC3E}">
        <p14:creationId xmlns:p14="http://schemas.microsoft.com/office/powerpoint/2010/main" val="197613235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The Ivory Tower Library of Primitives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building with many windows&#10;&#10;Description automatically generated">
            <a:extLst>
              <a:ext uri="{FF2B5EF4-FFF2-40B4-BE49-F238E27FC236}">
                <a16:creationId xmlns:a16="http://schemas.microsoft.com/office/drawing/2014/main" id="{984E79D2-355D-8B62-A6F6-618EE218F5B9}"/>
              </a:ext>
            </a:extLst>
          </p:cNvPr>
          <p:cNvPicPr>
            <a:picLocks noGrp="1" noChangeAspect="1"/>
          </p:cNvPicPr>
          <p:nvPr>
            <p:ph idx="1"/>
          </p:nvPr>
        </p:nvPicPr>
        <p:blipFill>
          <a:blip r:embed="rId2"/>
          <a:stretch>
            <a:fillRect/>
          </a:stretch>
        </p:blipFill>
        <p:spPr>
          <a:xfrm>
            <a:off x="68853" y="1876010"/>
            <a:ext cx="5470320" cy="4920332"/>
          </a:xfrm>
        </p:spPr>
      </p:pic>
      <p:pic>
        <p:nvPicPr>
          <p:cNvPr id="7" name="Picture 6" descr="A person looking at a display of different shapes&#10;&#10;Description automatically generated">
            <a:extLst>
              <a:ext uri="{FF2B5EF4-FFF2-40B4-BE49-F238E27FC236}">
                <a16:creationId xmlns:a16="http://schemas.microsoft.com/office/drawing/2014/main" id="{305098F5-295C-9920-7264-F1F92DDC1E4F}"/>
              </a:ext>
            </a:extLst>
          </p:cNvPr>
          <p:cNvPicPr>
            <a:picLocks noChangeAspect="1"/>
          </p:cNvPicPr>
          <p:nvPr/>
        </p:nvPicPr>
        <p:blipFill>
          <a:blip r:embed="rId3"/>
          <a:stretch>
            <a:fillRect/>
          </a:stretch>
        </p:blipFill>
        <p:spPr>
          <a:xfrm>
            <a:off x="5263761" y="3795321"/>
            <a:ext cx="3811386" cy="3001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D03DB42E-DC7B-C244-C17D-6ACABA2AFE63}"/>
              </a:ext>
            </a:extLst>
          </p:cNvPr>
          <p:cNvSpPr txBox="1"/>
          <p:nvPr/>
        </p:nvSpPr>
        <p:spPr>
          <a:xfrm>
            <a:off x="5617029" y="2361363"/>
            <a:ext cx="3386294" cy="1200329"/>
          </a:xfrm>
          <a:prstGeom prst="rect">
            <a:avLst/>
          </a:prstGeom>
          <a:noFill/>
        </p:spPr>
        <p:txBody>
          <a:bodyPr wrap="square" rtlCol="0">
            <a:spAutoFit/>
          </a:bodyPr>
          <a:lstStyle/>
          <a:p>
            <a:r>
              <a:rPr lang="en-CA" dirty="0"/>
              <a:t>The Ivory Tower Library of Primitives is a place in Second Life where you can learn how to build using primitives (prims)</a:t>
            </a:r>
          </a:p>
        </p:txBody>
      </p:sp>
    </p:spTree>
    <p:extLst>
      <p:ext uri="{BB962C8B-B14F-4D97-AF65-F5344CB8AC3E}">
        <p14:creationId xmlns:p14="http://schemas.microsoft.com/office/powerpoint/2010/main" val="1432122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0EA6C-F0A9-BA2E-FCD4-20D286C213F9}"/>
              </a:ext>
            </a:extLst>
          </p:cNvPr>
          <p:cNvSpPr>
            <a:spLocks noGrp="1"/>
          </p:cNvSpPr>
          <p:nvPr>
            <p:ph type="title"/>
          </p:nvPr>
        </p:nvSpPr>
        <p:spPr>
          <a:xfrm>
            <a:off x="0" y="60854"/>
            <a:ext cx="2714311" cy="1126675"/>
          </a:xfrm>
        </p:spPr>
        <p:txBody>
          <a:bodyPr>
            <a:normAutofit fontScale="90000"/>
          </a:bodyPr>
          <a:lstStyle/>
          <a:p>
            <a:r>
              <a:rPr lang="en-CA" dirty="0"/>
              <a:t>Tip: Camera Controls</a:t>
            </a:r>
            <a:br>
              <a:rPr lang="en-CA" dirty="0"/>
            </a:br>
            <a:endParaRPr lang="en-CA" dirty="0"/>
          </a:p>
        </p:txBody>
      </p:sp>
      <p:pic>
        <p:nvPicPr>
          <p:cNvPr id="5" name="Content Placeholder 4" descr="A person looking at a clothing display&#10;&#10;Description automatically generated">
            <a:extLst>
              <a:ext uri="{FF2B5EF4-FFF2-40B4-BE49-F238E27FC236}">
                <a16:creationId xmlns:a16="http://schemas.microsoft.com/office/drawing/2014/main" id="{D8787951-58FE-DA1C-1964-33E2ED51B637}"/>
              </a:ext>
            </a:extLst>
          </p:cNvPr>
          <p:cNvPicPr>
            <a:picLocks noGrp="1" noChangeAspect="1"/>
          </p:cNvPicPr>
          <p:nvPr>
            <p:ph idx="1"/>
          </p:nvPr>
        </p:nvPicPr>
        <p:blipFill>
          <a:blip r:embed="rId2"/>
          <a:stretch>
            <a:fillRect/>
          </a:stretch>
        </p:blipFill>
        <p:spPr>
          <a:xfrm>
            <a:off x="2813539" y="659214"/>
            <a:ext cx="6330462" cy="6198787"/>
          </a:xfrm>
        </p:spPr>
      </p:pic>
      <p:sp>
        <p:nvSpPr>
          <p:cNvPr id="6" name="TextBox 5">
            <a:extLst>
              <a:ext uri="{FF2B5EF4-FFF2-40B4-BE49-F238E27FC236}">
                <a16:creationId xmlns:a16="http://schemas.microsoft.com/office/drawing/2014/main" id="{0051043D-CC1C-4AD2-CEA2-2E850764C300}"/>
              </a:ext>
            </a:extLst>
          </p:cNvPr>
          <p:cNvSpPr txBox="1"/>
          <p:nvPr/>
        </p:nvSpPr>
        <p:spPr>
          <a:xfrm>
            <a:off x="120580" y="1155495"/>
            <a:ext cx="2692958" cy="5078313"/>
          </a:xfrm>
          <a:prstGeom prst="rect">
            <a:avLst/>
          </a:prstGeom>
          <a:noFill/>
        </p:spPr>
        <p:txBody>
          <a:bodyPr wrap="square" rtlCol="0">
            <a:spAutoFit/>
          </a:bodyPr>
          <a:lstStyle/>
          <a:p>
            <a:r>
              <a:rPr lang="en-CA" dirty="0"/>
              <a:t>Look for the eye button in the row of buttons along the bottom of your Firestorm viewer and click on it. This will bring up your camera controls (the default view is rear view, over your avatar’s shoulder).</a:t>
            </a:r>
          </a:p>
          <a:p>
            <a:endParaRPr lang="en-CA" dirty="0"/>
          </a:p>
          <a:p>
            <a:r>
              <a:rPr lang="en-CA" b="1" dirty="0"/>
              <a:t>Tip: </a:t>
            </a:r>
            <a:r>
              <a:rPr lang="en-CA" dirty="0"/>
              <a:t>If you press down the Alt key while clicking on something in Second Life, your camera view will centre on it. You can then use the scroll wheel on your mouse to get a closer (or further away) look!</a:t>
            </a:r>
          </a:p>
        </p:txBody>
      </p:sp>
    </p:spTree>
    <p:extLst>
      <p:ext uri="{BB962C8B-B14F-4D97-AF65-F5344CB8AC3E}">
        <p14:creationId xmlns:p14="http://schemas.microsoft.com/office/powerpoint/2010/main" val="3111800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a:t>
            </a:r>
            <a:br>
              <a:rPr lang="en-US" dirty="0">
                <a:solidFill>
                  <a:schemeClr val="bg1"/>
                </a:solidFill>
              </a:rPr>
            </a:br>
            <a:r>
              <a:rPr lang="en-US" dirty="0">
                <a:solidFill>
                  <a:schemeClr val="bg1"/>
                </a:solidFill>
              </a:rPr>
              <a:t>Creating Prims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720089" y="2401556"/>
            <a:ext cx="7700011" cy="1460203"/>
          </a:xfrm>
        </p:spPr>
        <p:txBody>
          <a:bodyPr>
            <a:normAutofit/>
          </a:bodyPr>
          <a:lstStyle/>
          <a:p>
            <a:r>
              <a:rPr lang="en-US" dirty="0"/>
              <a:t>You can do prim building only on land that permits building. </a:t>
            </a:r>
          </a:p>
          <a:p>
            <a:r>
              <a:rPr lang="en-US" dirty="0"/>
              <a:t>To create a prim, right click the land near you to get the pie menu and choose Create. You'll be given the prim creation menu from which you may select a variety of prims.  Choose one and you'll get a magic wand cursor.  Touch this cursor to the ground or on top of an existing prim and your selected prim will appear! (The default prim is a cube with a plywood texture.)</a:t>
            </a:r>
            <a:endParaRPr dirty="0"/>
          </a:p>
        </p:txBody>
      </p:sp>
      <p:pic>
        <p:nvPicPr>
          <p:cNvPr id="5" name="Picture 4" descr="A screenshot of a computer&#10;&#10;Description automatically generated">
            <a:extLst>
              <a:ext uri="{FF2B5EF4-FFF2-40B4-BE49-F238E27FC236}">
                <a16:creationId xmlns:a16="http://schemas.microsoft.com/office/drawing/2014/main" id="{3BA33D20-43D2-3FA0-461D-67AFAEA04CAF}"/>
              </a:ext>
            </a:extLst>
          </p:cNvPr>
          <p:cNvPicPr>
            <a:picLocks noChangeAspect="1"/>
          </p:cNvPicPr>
          <p:nvPr/>
        </p:nvPicPr>
        <p:blipFill>
          <a:blip r:embed="rId2"/>
          <a:stretch>
            <a:fillRect/>
          </a:stretch>
        </p:blipFill>
        <p:spPr>
          <a:xfrm>
            <a:off x="3925626" y="3861759"/>
            <a:ext cx="5057600" cy="3010477"/>
          </a:xfrm>
          <a:prstGeom prst="rect">
            <a:avLst/>
          </a:prstGeom>
        </p:spPr>
      </p:pic>
      <p:pic>
        <p:nvPicPr>
          <p:cNvPr id="7" name="Picture 6" descr="A person looking at a pie chart&#10;&#10;Description automatically generated">
            <a:extLst>
              <a:ext uri="{FF2B5EF4-FFF2-40B4-BE49-F238E27FC236}">
                <a16:creationId xmlns:a16="http://schemas.microsoft.com/office/drawing/2014/main" id="{9CF90322-EA97-F19B-E573-20FCCB693AB9}"/>
              </a:ext>
            </a:extLst>
          </p:cNvPr>
          <p:cNvPicPr>
            <a:picLocks noChangeAspect="1"/>
          </p:cNvPicPr>
          <p:nvPr/>
        </p:nvPicPr>
        <p:blipFill>
          <a:blip r:embed="rId3"/>
          <a:stretch>
            <a:fillRect/>
          </a:stretch>
        </p:blipFill>
        <p:spPr>
          <a:xfrm>
            <a:off x="258521" y="3861758"/>
            <a:ext cx="3667105" cy="2968609"/>
          </a:xfrm>
          <a:prstGeom prst="rect">
            <a:avLst/>
          </a:prstGeom>
        </p:spPr>
      </p:pic>
    </p:spTree>
    <p:extLst>
      <p:ext uri="{BB962C8B-B14F-4D97-AF65-F5344CB8AC3E}">
        <p14:creationId xmlns:p14="http://schemas.microsoft.com/office/powerpoint/2010/main" val="3393271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a:t>
            </a:r>
            <a:br>
              <a:rPr lang="en-US" dirty="0">
                <a:solidFill>
                  <a:schemeClr val="bg1"/>
                </a:solidFill>
              </a:rPr>
            </a:br>
            <a:r>
              <a:rPr lang="en-US" dirty="0">
                <a:solidFill>
                  <a:schemeClr val="bg1"/>
                </a:solidFill>
              </a:rPr>
              <a:t>Moving Prims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200967" y="2437426"/>
            <a:ext cx="3175279" cy="4274873"/>
          </a:xfrm>
        </p:spPr>
        <p:txBody>
          <a:bodyPr>
            <a:noAutofit/>
          </a:bodyPr>
          <a:lstStyle/>
          <a:p>
            <a:pPr>
              <a:buFont typeface="+mj-lt"/>
              <a:buAutoNum type="arabicPeriod"/>
            </a:pPr>
            <a:r>
              <a:rPr lang="en-US" sz="1800" dirty="0"/>
              <a:t>Right-click an object and select </a:t>
            </a:r>
            <a:r>
              <a:rPr lang="en-US" sz="1800" b="1" dirty="0"/>
              <a:t>Edit</a:t>
            </a:r>
            <a:r>
              <a:rPr lang="en-US" sz="1800" dirty="0"/>
              <a:t>. This opens the Build window to the </a:t>
            </a:r>
            <a:r>
              <a:rPr lang="en-US" sz="1800" b="1" dirty="0"/>
              <a:t>Object </a:t>
            </a:r>
            <a:r>
              <a:rPr lang="en-US" sz="1800" dirty="0"/>
              <a:t>tab. </a:t>
            </a:r>
          </a:p>
          <a:p>
            <a:pPr>
              <a:buFont typeface="+mj-lt"/>
              <a:buAutoNum type="arabicPeriod"/>
            </a:pPr>
            <a:r>
              <a:rPr lang="en-US" sz="1800" dirty="0"/>
              <a:t>Choose </a:t>
            </a:r>
            <a:r>
              <a:rPr lang="en-US" sz="1800" b="1" dirty="0"/>
              <a:t>Move </a:t>
            </a:r>
            <a:r>
              <a:rPr lang="en-US" sz="1800" dirty="0"/>
              <a:t>to enable the </a:t>
            </a:r>
            <a:r>
              <a:rPr lang="en-US" sz="1800" b="1" dirty="0"/>
              <a:t>Position</a:t>
            </a:r>
            <a:r>
              <a:rPr lang="en-US" sz="1800" dirty="0"/>
              <a:t> function. </a:t>
            </a:r>
          </a:p>
          <a:p>
            <a:pPr>
              <a:buFont typeface="+mj-lt"/>
              <a:buAutoNum type="arabicPeriod"/>
            </a:pPr>
            <a:r>
              <a:rPr lang="en-US" sz="1800" dirty="0"/>
              <a:t>Click and drag the red/green/blue axes on an object to move it around. </a:t>
            </a:r>
          </a:p>
          <a:p>
            <a:pPr>
              <a:buFont typeface="+mj-lt"/>
              <a:buAutoNum type="arabicPeriod"/>
            </a:pPr>
            <a:r>
              <a:rPr lang="en-US" sz="1800" dirty="0"/>
              <a:t>Clicking on the red (X), green (Y), and blue (Z) arrows lets you drag the object only along those axes. </a:t>
            </a:r>
          </a:p>
          <a:p>
            <a:endParaRPr sz="1800" dirty="0"/>
          </a:p>
        </p:txBody>
      </p:sp>
      <p:pic>
        <p:nvPicPr>
          <p:cNvPr id="5" name="Picture 4" descr="A screenshot of a computer&#10;&#10;Description automatically generated">
            <a:extLst>
              <a:ext uri="{FF2B5EF4-FFF2-40B4-BE49-F238E27FC236}">
                <a16:creationId xmlns:a16="http://schemas.microsoft.com/office/drawing/2014/main" id="{5C5AC813-0C52-7789-1A5C-029C59473704}"/>
              </a:ext>
            </a:extLst>
          </p:cNvPr>
          <p:cNvPicPr>
            <a:picLocks noChangeAspect="1"/>
          </p:cNvPicPr>
          <p:nvPr/>
        </p:nvPicPr>
        <p:blipFill>
          <a:blip r:embed="rId2"/>
          <a:stretch>
            <a:fillRect/>
          </a:stretch>
        </p:blipFill>
        <p:spPr>
          <a:xfrm>
            <a:off x="3675886" y="2437426"/>
            <a:ext cx="5468113" cy="4182059"/>
          </a:xfrm>
          <a:prstGeom prst="rect">
            <a:avLst/>
          </a:prstGeom>
        </p:spPr>
      </p:pic>
      <p:sp>
        <p:nvSpPr>
          <p:cNvPr id="6" name="Arrow: Right 5">
            <a:extLst>
              <a:ext uri="{FF2B5EF4-FFF2-40B4-BE49-F238E27FC236}">
                <a16:creationId xmlns:a16="http://schemas.microsoft.com/office/drawing/2014/main" id="{1FBC5C22-6D47-F59D-1334-0F5460F69A04}"/>
              </a:ext>
            </a:extLst>
          </p:cNvPr>
          <p:cNvSpPr/>
          <p:nvPr/>
        </p:nvSpPr>
        <p:spPr>
          <a:xfrm>
            <a:off x="4863402" y="3091561"/>
            <a:ext cx="1234002" cy="53523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84606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a:t>
            </a:r>
            <a:br>
              <a:rPr lang="en-US" dirty="0">
                <a:solidFill>
                  <a:schemeClr val="bg1"/>
                </a:solidFill>
              </a:rPr>
            </a:br>
            <a:r>
              <a:rPr lang="en-US" dirty="0">
                <a:solidFill>
                  <a:schemeClr val="bg1"/>
                </a:solidFill>
              </a:rPr>
              <a:t>Rotating Prims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20582" y="2461846"/>
            <a:ext cx="3165230" cy="4250453"/>
          </a:xfrm>
        </p:spPr>
        <p:txBody>
          <a:bodyPr>
            <a:normAutofit/>
          </a:bodyPr>
          <a:lstStyle/>
          <a:p>
            <a:pPr>
              <a:buFont typeface="+mj-lt"/>
              <a:buAutoNum type="arabicPeriod"/>
            </a:pPr>
            <a:r>
              <a:rPr lang="en-US" sz="1800" dirty="0"/>
              <a:t>Right-click an object and select </a:t>
            </a:r>
            <a:r>
              <a:rPr lang="en-US" sz="1800" b="1" dirty="0"/>
              <a:t>Edit</a:t>
            </a:r>
            <a:r>
              <a:rPr lang="en-US" sz="1800" dirty="0"/>
              <a:t>. </a:t>
            </a:r>
          </a:p>
          <a:p>
            <a:pPr>
              <a:buFont typeface="+mj-lt"/>
              <a:buAutoNum type="arabicPeriod"/>
            </a:pPr>
            <a:r>
              <a:rPr lang="en-US" sz="1800" dirty="0"/>
              <a:t>Choose </a:t>
            </a:r>
            <a:r>
              <a:rPr lang="en-US" sz="1800" b="1" dirty="0"/>
              <a:t>Rotate </a:t>
            </a:r>
            <a:r>
              <a:rPr lang="en-US" sz="1800" dirty="0"/>
              <a:t>in the Build window to bring up the rotation sphere. </a:t>
            </a:r>
          </a:p>
          <a:p>
            <a:pPr>
              <a:buFont typeface="+mj-lt"/>
              <a:buAutoNum type="arabicPeriod"/>
            </a:pPr>
            <a:r>
              <a:rPr lang="en-US" sz="1800" dirty="0"/>
              <a:t>Click and drag anywhere within the sphere to rotate the object freely along all three axes. </a:t>
            </a:r>
          </a:p>
          <a:p>
            <a:pPr>
              <a:buFont typeface="+mj-lt"/>
              <a:buAutoNum type="arabicPeriod"/>
            </a:pPr>
            <a:r>
              <a:rPr lang="en-US" sz="1800" dirty="0"/>
              <a:t>Click and drag a specific ring (red/green/blue) to rotate the object only around that axis. </a:t>
            </a:r>
          </a:p>
          <a:p>
            <a:endParaRPr dirty="0"/>
          </a:p>
        </p:txBody>
      </p:sp>
      <p:pic>
        <p:nvPicPr>
          <p:cNvPr id="5" name="Picture 4" descr="A screenshot of a computer&#10;&#10;Description automatically generated">
            <a:extLst>
              <a:ext uri="{FF2B5EF4-FFF2-40B4-BE49-F238E27FC236}">
                <a16:creationId xmlns:a16="http://schemas.microsoft.com/office/drawing/2014/main" id="{6D463C48-FC7D-9318-DDA1-911218EF9D07}"/>
              </a:ext>
            </a:extLst>
          </p:cNvPr>
          <p:cNvPicPr>
            <a:picLocks noChangeAspect="1"/>
          </p:cNvPicPr>
          <p:nvPr/>
        </p:nvPicPr>
        <p:blipFill>
          <a:blip r:embed="rId2"/>
          <a:stretch>
            <a:fillRect/>
          </a:stretch>
        </p:blipFill>
        <p:spPr>
          <a:xfrm>
            <a:off x="3438273" y="2263861"/>
            <a:ext cx="5705727" cy="4586760"/>
          </a:xfrm>
          <a:prstGeom prst="rect">
            <a:avLst/>
          </a:prstGeom>
        </p:spPr>
      </p:pic>
      <p:pic>
        <p:nvPicPr>
          <p:cNvPr id="6" name="Picture 5">
            <a:extLst>
              <a:ext uri="{FF2B5EF4-FFF2-40B4-BE49-F238E27FC236}">
                <a16:creationId xmlns:a16="http://schemas.microsoft.com/office/drawing/2014/main" id="{229406BB-2AF2-8007-270C-DDE0E941163D}"/>
              </a:ext>
            </a:extLst>
          </p:cNvPr>
          <p:cNvPicPr>
            <a:picLocks noChangeAspect="1"/>
          </p:cNvPicPr>
          <p:nvPr/>
        </p:nvPicPr>
        <p:blipFill>
          <a:blip r:embed="rId3"/>
          <a:stretch>
            <a:fillRect/>
          </a:stretch>
        </p:blipFill>
        <p:spPr>
          <a:xfrm>
            <a:off x="4847616" y="2981689"/>
            <a:ext cx="1249788" cy="573074"/>
          </a:xfrm>
          <a:prstGeom prst="rect">
            <a:avLst/>
          </a:prstGeom>
        </p:spPr>
      </p:pic>
    </p:spTree>
    <p:extLst>
      <p:ext uri="{BB962C8B-B14F-4D97-AF65-F5344CB8AC3E}">
        <p14:creationId xmlns:p14="http://schemas.microsoft.com/office/powerpoint/2010/main" val="2420329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522514" y="434101"/>
            <a:ext cx="5574890" cy="1232750"/>
          </a:xfrm>
        </p:spPr>
        <p:txBody>
          <a:bodyPr anchor="b">
            <a:normAutofit fontScale="90000"/>
          </a:bodyPr>
          <a:lstStyle/>
          <a:p>
            <a:r>
              <a:rPr lang="en-US" dirty="0">
                <a:solidFill>
                  <a:schemeClr val="bg1"/>
                </a:solidFill>
              </a:rPr>
              <a:t>Prim Building:</a:t>
            </a:r>
            <a:br>
              <a:rPr lang="en-US" dirty="0">
                <a:solidFill>
                  <a:schemeClr val="bg1"/>
                </a:solidFill>
              </a:rPr>
            </a:br>
            <a:r>
              <a:rPr lang="en-US" dirty="0">
                <a:solidFill>
                  <a:schemeClr val="bg1"/>
                </a:solidFill>
              </a:rPr>
              <a:t>Resizing/Stretching Prims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20581" y="2395683"/>
            <a:ext cx="3506874" cy="4326663"/>
          </a:xfrm>
        </p:spPr>
        <p:txBody>
          <a:bodyPr>
            <a:normAutofit lnSpcReduction="10000"/>
          </a:bodyPr>
          <a:lstStyle/>
          <a:p>
            <a:pPr>
              <a:buFont typeface="+mj-lt"/>
              <a:buAutoNum type="arabicPeriod"/>
            </a:pPr>
            <a:r>
              <a:rPr lang="en-US" sz="1800" dirty="0"/>
              <a:t>Right-click an object and select </a:t>
            </a:r>
            <a:r>
              <a:rPr lang="en-US" sz="1800" b="1" dirty="0"/>
              <a:t>Edit</a:t>
            </a:r>
            <a:r>
              <a:rPr lang="en-US" sz="1800" dirty="0"/>
              <a:t>. </a:t>
            </a:r>
          </a:p>
          <a:p>
            <a:pPr>
              <a:buFont typeface="+mj-lt"/>
              <a:buAutoNum type="arabicPeriod"/>
            </a:pPr>
            <a:r>
              <a:rPr lang="en-US" sz="1800" dirty="0"/>
              <a:t>Choose </a:t>
            </a:r>
            <a:r>
              <a:rPr lang="en-US" sz="1800" b="1" dirty="0"/>
              <a:t>Stretch </a:t>
            </a:r>
            <a:r>
              <a:rPr lang="en-US" sz="1800" dirty="0"/>
              <a:t>from the Build window to bring up the sizing box. </a:t>
            </a:r>
          </a:p>
          <a:p>
            <a:pPr>
              <a:buFont typeface="+mj-lt"/>
              <a:buAutoNum type="arabicPeriod"/>
            </a:pPr>
            <a:r>
              <a:rPr lang="en-US" sz="1800" dirty="0"/>
              <a:t>Click and drag one of the white corner boxes to scale the entire object proportionally. </a:t>
            </a:r>
          </a:p>
          <a:p>
            <a:pPr>
              <a:buFont typeface="+mj-lt"/>
              <a:buAutoNum type="arabicPeriod"/>
            </a:pPr>
            <a:r>
              <a:rPr lang="en-US" sz="1800" dirty="0"/>
              <a:t>Click and drag a red, green or blue box to re-size a prim's length, width or height (respectively) without changing the other dimensions. </a:t>
            </a:r>
          </a:p>
          <a:p>
            <a:endParaRPr dirty="0"/>
          </a:p>
        </p:txBody>
      </p:sp>
      <p:pic>
        <p:nvPicPr>
          <p:cNvPr id="5" name="Picture 4" descr="A screenshot of a computer&#10;&#10;Description automatically generated">
            <a:extLst>
              <a:ext uri="{FF2B5EF4-FFF2-40B4-BE49-F238E27FC236}">
                <a16:creationId xmlns:a16="http://schemas.microsoft.com/office/drawing/2014/main" id="{15D5999C-E8D3-8693-666C-A7063679B051}"/>
              </a:ext>
            </a:extLst>
          </p:cNvPr>
          <p:cNvPicPr>
            <a:picLocks noChangeAspect="1"/>
          </p:cNvPicPr>
          <p:nvPr/>
        </p:nvPicPr>
        <p:blipFill>
          <a:blip r:embed="rId3"/>
          <a:stretch>
            <a:fillRect/>
          </a:stretch>
        </p:blipFill>
        <p:spPr>
          <a:xfrm>
            <a:off x="3790203" y="2470769"/>
            <a:ext cx="5353797" cy="4115374"/>
          </a:xfrm>
          <a:prstGeom prst="rect">
            <a:avLst/>
          </a:prstGeom>
        </p:spPr>
      </p:pic>
      <p:pic>
        <p:nvPicPr>
          <p:cNvPr id="6" name="Picture 5">
            <a:extLst>
              <a:ext uri="{FF2B5EF4-FFF2-40B4-BE49-F238E27FC236}">
                <a16:creationId xmlns:a16="http://schemas.microsoft.com/office/drawing/2014/main" id="{BAE9ACB3-A7BF-5CC9-93B4-A25129F5C38F}"/>
              </a:ext>
            </a:extLst>
          </p:cNvPr>
          <p:cNvPicPr>
            <a:picLocks noChangeAspect="1"/>
          </p:cNvPicPr>
          <p:nvPr/>
        </p:nvPicPr>
        <p:blipFill>
          <a:blip r:embed="rId4"/>
          <a:stretch>
            <a:fillRect/>
          </a:stretch>
        </p:blipFill>
        <p:spPr>
          <a:xfrm>
            <a:off x="4961989" y="3343430"/>
            <a:ext cx="1249788" cy="573074"/>
          </a:xfrm>
          <a:prstGeom prst="rect">
            <a:avLst/>
          </a:prstGeom>
        </p:spPr>
      </p:pic>
    </p:spTree>
    <p:extLst>
      <p:ext uri="{BB962C8B-B14F-4D97-AF65-F5344CB8AC3E}">
        <p14:creationId xmlns:p14="http://schemas.microsoft.com/office/powerpoint/2010/main" val="4025208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a:t>
            </a:r>
            <a:br>
              <a:rPr lang="en-US" dirty="0">
                <a:solidFill>
                  <a:schemeClr val="bg1"/>
                </a:solidFill>
              </a:rPr>
            </a:br>
            <a:r>
              <a:rPr lang="en-US" dirty="0">
                <a:solidFill>
                  <a:schemeClr val="bg1"/>
                </a:solidFill>
              </a:rPr>
              <a:t>Stretch Both Sides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90920" y="2451798"/>
            <a:ext cx="2914022" cy="3662863"/>
          </a:xfrm>
        </p:spPr>
        <p:txBody>
          <a:bodyPr>
            <a:noAutofit/>
          </a:bodyPr>
          <a:lstStyle/>
          <a:p>
            <a:pPr marL="0" indent="0">
              <a:buNone/>
            </a:pPr>
            <a:r>
              <a:rPr lang="en-US" sz="1600" dirty="0"/>
              <a:t>Click or unclick the Stretch Both Sides checkbox at the top of the edit window to cause the prim to stretch either in one direction only, or both directions along the X,Y or Z dimension you are stretching it on.  For symmetrical results when you're trying to keep a set of prims aligned, use Stretch Both Sides.  When you're trying to adjust the size of an object to match the prims around it, unclicking Stretch Both Sides will often let you work more quickly. </a:t>
            </a:r>
            <a:endParaRPr sz="1600" dirty="0"/>
          </a:p>
        </p:txBody>
      </p:sp>
      <p:pic>
        <p:nvPicPr>
          <p:cNvPr id="5" name="Picture 4" descr="A screenshot of a video game&#10;&#10;Description automatically generated">
            <a:extLst>
              <a:ext uri="{FF2B5EF4-FFF2-40B4-BE49-F238E27FC236}">
                <a16:creationId xmlns:a16="http://schemas.microsoft.com/office/drawing/2014/main" id="{213E5EFE-1F3D-4B83-19F4-8E0C064F5459}"/>
              </a:ext>
            </a:extLst>
          </p:cNvPr>
          <p:cNvPicPr>
            <a:picLocks noChangeAspect="1"/>
          </p:cNvPicPr>
          <p:nvPr/>
        </p:nvPicPr>
        <p:blipFill>
          <a:blip r:embed="rId3"/>
          <a:stretch>
            <a:fillRect/>
          </a:stretch>
        </p:blipFill>
        <p:spPr>
          <a:xfrm>
            <a:off x="3648761" y="2315347"/>
            <a:ext cx="5495238" cy="4552381"/>
          </a:xfrm>
          <a:prstGeom prst="rect">
            <a:avLst/>
          </a:prstGeom>
        </p:spPr>
      </p:pic>
    </p:spTree>
    <p:extLst>
      <p:ext uri="{BB962C8B-B14F-4D97-AF65-F5344CB8AC3E}">
        <p14:creationId xmlns:p14="http://schemas.microsoft.com/office/powerpoint/2010/main" val="3318858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a:t>
            </a:r>
            <a:br>
              <a:rPr lang="en-US" dirty="0">
                <a:solidFill>
                  <a:schemeClr val="bg1"/>
                </a:solidFill>
              </a:rPr>
            </a:br>
            <a:r>
              <a:rPr lang="en-US" dirty="0">
                <a:solidFill>
                  <a:schemeClr val="bg1"/>
                </a:solidFill>
              </a:rPr>
              <a:t>Stretch Textures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90436" y="2295727"/>
            <a:ext cx="3225520" cy="4376377"/>
          </a:xfrm>
        </p:spPr>
        <p:txBody>
          <a:bodyPr>
            <a:normAutofit fontScale="92500"/>
          </a:bodyPr>
          <a:lstStyle/>
          <a:p>
            <a:endParaRPr lang="en-US" dirty="0"/>
          </a:p>
          <a:p>
            <a:r>
              <a:rPr lang="en-US" dirty="0"/>
              <a:t>On your edit window on the right hand side is a checkbox that says Stretch Textures.  When you stretch/resize a prim, this checkbox determines the fate of that prim's texture.  If you have it set to stretch, the texture will resize itself to accommodate what you are doing to the prim.  If you have this box unchecked, the texture will stay the same size and simply repeat itself all over the prim to cover it.</a:t>
            </a:r>
          </a:p>
          <a:p>
            <a:r>
              <a:rPr lang="en-US" dirty="0"/>
              <a:t>Here, I unchecked Stretch Both Sides, then stretched only one side of this cube. Because I checked the Stretch Textures box, the texture stretches with the shape.</a:t>
            </a:r>
            <a:endParaRPr dirty="0"/>
          </a:p>
        </p:txBody>
      </p:sp>
      <p:pic>
        <p:nvPicPr>
          <p:cNvPr id="5" name="Picture 4" descr="A screenshot of a computer&#10;&#10;Description automatically generated">
            <a:extLst>
              <a:ext uri="{FF2B5EF4-FFF2-40B4-BE49-F238E27FC236}">
                <a16:creationId xmlns:a16="http://schemas.microsoft.com/office/drawing/2014/main" id="{77C23145-F7D7-8870-7A73-8914EF840329}"/>
              </a:ext>
            </a:extLst>
          </p:cNvPr>
          <p:cNvPicPr>
            <a:picLocks noChangeAspect="1"/>
          </p:cNvPicPr>
          <p:nvPr/>
        </p:nvPicPr>
        <p:blipFill>
          <a:blip r:embed="rId2"/>
          <a:stretch>
            <a:fillRect/>
          </a:stretch>
        </p:blipFill>
        <p:spPr>
          <a:xfrm>
            <a:off x="3411720" y="2479153"/>
            <a:ext cx="5732279" cy="3569955"/>
          </a:xfrm>
          <a:prstGeom prst="rect">
            <a:avLst/>
          </a:prstGeom>
        </p:spPr>
      </p:pic>
    </p:spTree>
    <p:extLst>
      <p:ext uri="{BB962C8B-B14F-4D97-AF65-F5344CB8AC3E}">
        <p14:creationId xmlns:p14="http://schemas.microsoft.com/office/powerpoint/2010/main" val="1545764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 </a:t>
            </a:r>
            <a:br>
              <a:rPr lang="en-US" dirty="0">
                <a:solidFill>
                  <a:schemeClr val="bg1"/>
                </a:solidFill>
              </a:rPr>
            </a:br>
            <a:r>
              <a:rPr lang="en-US" dirty="0">
                <a:solidFill>
                  <a:schemeClr val="bg1"/>
                </a:solidFill>
              </a:rPr>
              <a:t>Linking Prims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60776" y="2401556"/>
            <a:ext cx="4039436" cy="4320791"/>
          </a:xfrm>
        </p:spPr>
        <p:txBody>
          <a:bodyPr>
            <a:normAutofit/>
          </a:bodyPr>
          <a:lstStyle/>
          <a:p>
            <a:r>
              <a:rPr lang="en-US" sz="1800" dirty="0"/>
              <a:t>Create two or more prims, then select them all at the same time (you need to be in Edit mode for this to work).  Press down the shift button on your keyboard then left click your prims one at a time; they should all glow yellow in edit mode.  Hold down the CTRL and the L buttons on your keyboard (CTRL-L; hold down the CTRL button first). </a:t>
            </a:r>
          </a:p>
          <a:p>
            <a:r>
              <a:rPr lang="en-US" sz="1800" dirty="0"/>
              <a:t>To unlink your linked set of prims, hold down CTRL - SHIFT then L on your keyboard (start with the CTRL key).</a:t>
            </a:r>
            <a:endParaRPr sz="1800" dirty="0"/>
          </a:p>
        </p:txBody>
      </p:sp>
      <p:pic>
        <p:nvPicPr>
          <p:cNvPr id="5" name="Picture 4" descr="A screenshot of a computer&#10;&#10;Description automatically generated">
            <a:extLst>
              <a:ext uri="{FF2B5EF4-FFF2-40B4-BE49-F238E27FC236}">
                <a16:creationId xmlns:a16="http://schemas.microsoft.com/office/drawing/2014/main" id="{C5F65443-CFED-28A4-A2EF-51066783294B}"/>
              </a:ext>
            </a:extLst>
          </p:cNvPr>
          <p:cNvPicPr>
            <a:picLocks noChangeAspect="1"/>
          </p:cNvPicPr>
          <p:nvPr/>
        </p:nvPicPr>
        <p:blipFill>
          <a:blip r:embed="rId2"/>
          <a:stretch>
            <a:fillRect/>
          </a:stretch>
        </p:blipFill>
        <p:spPr>
          <a:xfrm>
            <a:off x="4171624" y="2401556"/>
            <a:ext cx="5000965" cy="4310392"/>
          </a:xfrm>
          <a:prstGeom prst="rect">
            <a:avLst/>
          </a:prstGeom>
        </p:spPr>
      </p:pic>
    </p:spTree>
    <p:extLst>
      <p:ext uri="{BB962C8B-B14F-4D97-AF65-F5344CB8AC3E}">
        <p14:creationId xmlns:p14="http://schemas.microsoft.com/office/powerpoint/2010/main" val="776600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a:t>
            </a:r>
            <a:br>
              <a:rPr lang="en-US" dirty="0">
                <a:solidFill>
                  <a:schemeClr val="bg1"/>
                </a:solidFill>
              </a:rPr>
            </a:br>
            <a:r>
              <a:rPr lang="en-US" dirty="0">
                <a:solidFill>
                  <a:schemeClr val="bg1"/>
                </a:solidFill>
              </a:rPr>
              <a:t>More on Linking Prims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720089" y="2381459"/>
            <a:ext cx="7700011" cy="4330839"/>
          </a:xfrm>
        </p:spPr>
        <p:txBody>
          <a:bodyPr>
            <a:normAutofit lnSpcReduction="10000"/>
          </a:bodyPr>
          <a:lstStyle/>
          <a:p>
            <a:r>
              <a:rPr lang="en-US" sz="1800" dirty="0"/>
              <a:t>You can link several primitives (prims) together to create one cohesive object. A linked object is, for all intents and purposes, considered one object. It has one name, acts as one object (for example, if physics are enabled on it), and it cannot be broken apart unless you Unlink it. However, a linked object still counts as the sum of its prims when determining your land impact (LI). </a:t>
            </a:r>
          </a:p>
          <a:p>
            <a:r>
              <a:rPr lang="en-US" sz="1800" dirty="0"/>
              <a:t>One prim of the object is considered the </a:t>
            </a:r>
            <a:r>
              <a:rPr lang="en-US" sz="1800" i="1" dirty="0"/>
              <a:t>parent</a:t>
            </a:r>
            <a:r>
              <a:rPr lang="en-US" sz="1800" dirty="0"/>
              <a:t> or </a:t>
            </a:r>
            <a:r>
              <a:rPr lang="en-US" sz="1800" i="1" dirty="0"/>
              <a:t>root</a:t>
            </a:r>
            <a:r>
              <a:rPr lang="en-US" sz="1800" dirty="0"/>
              <a:t> link. The name of the parent link is the name of the whole linked object. The inventory of the root prim is, for most purposes, the inventory of the whole object. The center (or origin) of the root prim is the center of the whole object, even if the root prim is not the physical center of the object itself. Make the most important prim and/or scripted prim (root) the last one you select (such as the seat of a vehicle). Vehicle scripts look at the root prim's orientation to determine the "front" of the vehicle. As a result, it is important which prim you select as the root prim. </a:t>
            </a:r>
          </a:p>
          <a:p>
            <a:endParaRPr dirty="0"/>
          </a:p>
        </p:txBody>
      </p:sp>
    </p:spTree>
    <p:extLst>
      <p:ext uri="{BB962C8B-B14F-4D97-AF65-F5344CB8AC3E}">
        <p14:creationId xmlns:p14="http://schemas.microsoft.com/office/powerpoint/2010/main" val="503140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Prim Building:</a:t>
            </a:r>
            <a:br>
              <a:rPr lang="en-US" dirty="0">
                <a:solidFill>
                  <a:schemeClr val="bg1"/>
                </a:solidFill>
              </a:rPr>
            </a:br>
            <a:r>
              <a:rPr lang="en-US" dirty="0">
                <a:solidFill>
                  <a:schemeClr val="bg1"/>
                </a:solidFill>
              </a:rPr>
              <a:t>Selecting Multiple Prims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70339" y="2411604"/>
            <a:ext cx="4501662" cy="4280598"/>
          </a:xfrm>
        </p:spPr>
        <p:txBody>
          <a:bodyPr>
            <a:normAutofit/>
          </a:bodyPr>
          <a:lstStyle/>
          <a:p>
            <a:r>
              <a:rPr lang="en-US" dirty="0"/>
              <a:t>CLICK SELECTION:  Holding down SHIFT while clicking other prims</a:t>
            </a:r>
            <a:r>
              <a:rPr lang="en-US" b="1" dirty="0"/>
              <a:t> in Edit mode </a:t>
            </a:r>
            <a:r>
              <a:rPr lang="en-US" dirty="0"/>
              <a:t>will select several  prims in a sequence (before you link them).</a:t>
            </a:r>
          </a:p>
          <a:p>
            <a:r>
              <a:rPr lang="en-US" dirty="0"/>
              <a:t>MASS SELECTION:  This is a great technique to quickly select many prims at the same time. Left click your mouse on water, the sky, the ground or even a prim, and while holding down the left mouse button, drag your cursor diagonally.  A translucent, golden rectangle will form.  Prims that fall within this golden rectangle will be selected. </a:t>
            </a:r>
            <a:r>
              <a:rPr lang="en-US" b="1" dirty="0"/>
              <a:t>Again, you must be in Edit mode for this to work! </a:t>
            </a:r>
          </a:p>
          <a:p>
            <a:r>
              <a:rPr lang="en-US" dirty="0"/>
              <a:t>NOTE: It’s a good idea to click on the Build menu, click on Options, then check Select Only My Objects before running a Mass Selection (</a:t>
            </a:r>
            <a:r>
              <a:rPr lang="en-US" i="1" dirty="0"/>
              <a:t>see image</a:t>
            </a:r>
            <a:r>
              <a:rPr lang="en-US" dirty="0"/>
              <a:t>), so you don’t accidentally include prims that are not yours!</a:t>
            </a:r>
            <a:endParaRPr dirty="0"/>
          </a:p>
        </p:txBody>
      </p:sp>
      <p:pic>
        <p:nvPicPr>
          <p:cNvPr id="5" name="Picture 4" descr="A screenshot of a computer program&#10;&#10;Description automatically generated">
            <a:extLst>
              <a:ext uri="{FF2B5EF4-FFF2-40B4-BE49-F238E27FC236}">
                <a16:creationId xmlns:a16="http://schemas.microsoft.com/office/drawing/2014/main" id="{7BAE8579-2205-2A51-775F-534488618A80}"/>
              </a:ext>
            </a:extLst>
          </p:cNvPr>
          <p:cNvPicPr>
            <a:picLocks noChangeAspect="1"/>
          </p:cNvPicPr>
          <p:nvPr/>
        </p:nvPicPr>
        <p:blipFill>
          <a:blip r:embed="rId3"/>
          <a:stretch>
            <a:fillRect/>
          </a:stretch>
        </p:blipFill>
        <p:spPr>
          <a:xfrm>
            <a:off x="5044273" y="1783932"/>
            <a:ext cx="4138106" cy="5049892"/>
          </a:xfrm>
          <a:prstGeom prst="rect">
            <a:avLst/>
          </a:prstGeom>
        </p:spPr>
      </p:pic>
    </p:spTree>
    <p:extLst>
      <p:ext uri="{BB962C8B-B14F-4D97-AF65-F5344CB8AC3E}">
        <p14:creationId xmlns:p14="http://schemas.microsoft.com/office/powerpoint/2010/main" val="3895232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a:t>
            </a:r>
            <a:br>
              <a:rPr lang="en-US" dirty="0">
                <a:solidFill>
                  <a:schemeClr val="bg1"/>
                </a:solidFill>
              </a:rPr>
            </a:br>
            <a:r>
              <a:rPr lang="en-US" dirty="0">
                <a:solidFill>
                  <a:schemeClr val="bg1"/>
                </a:solidFill>
              </a:rPr>
              <a:t>Editing a Linked Prim</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30628" y="2305776"/>
            <a:ext cx="3768131" cy="4466492"/>
          </a:xfrm>
        </p:spPr>
        <p:txBody>
          <a:bodyPr>
            <a:noAutofit/>
          </a:bodyPr>
          <a:lstStyle/>
          <a:p>
            <a:r>
              <a:rPr lang="en-US" sz="1800" dirty="0"/>
              <a:t>You can edit individual prims in a linked set by selecting Edit Linked while in Edit mode (</a:t>
            </a:r>
            <a:r>
              <a:rPr lang="en-US" sz="1800" i="1" dirty="0"/>
              <a:t>see image</a:t>
            </a:r>
            <a:r>
              <a:rPr lang="en-US" sz="1800" dirty="0"/>
              <a:t>).  You will be able to do anything with this prim you could normally do with an unlinked prim, except delete or copy it. You may also select multiple prims while in edit linked parts using the SHIFT key while clicking, then scale them or unlink them all at once.</a:t>
            </a:r>
          </a:p>
          <a:p>
            <a:r>
              <a:rPr lang="en-US" sz="1800" dirty="0"/>
              <a:t>In this case, I wanted to select only the vase of tulips from this </a:t>
            </a:r>
            <a:r>
              <a:rPr lang="en-US" sz="1800" dirty="0" err="1"/>
              <a:t>linke</a:t>
            </a:r>
            <a:r>
              <a:rPr lang="en-US" sz="1800" dirty="0"/>
              <a:t>-mesh fireplace set, which I bought.</a:t>
            </a:r>
            <a:endParaRPr sz="1800" dirty="0"/>
          </a:p>
        </p:txBody>
      </p:sp>
      <p:pic>
        <p:nvPicPr>
          <p:cNvPr id="5" name="Picture 4" descr="A screenshot of a computer&#10;&#10;Description automatically generated">
            <a:extLst>
              <a:ext uri="{FF2B5EF4-FFF2-40B4-BE49-F238E27FC236}">
                <a16:creationId xmlns:a16="http://schemas.microsoft.com/office/drawing/2014/main" id="{B3FD3BAE-B198-1884-BCF6-742F552C0C38}"/>
              </a:ext>
            </a:extLst>
          </p:cNvPr>
          <p:cNvPicPr>
            <a:picLocks noChangeAspect="1"/>
          </p:cNvPicPr>
          <p:nvPr/>
        </p:nvPicPr>
        <p:blipFill>
          <a:blip r:embed="rId3"/>
          <a:stretch>
            <a:fillRect/>
          </a:stretch>
        </p:blipFill>
        <p:spPr>
          <a:xfrm>
            <a:off x="4204798" y="2391508"/>
            <a:ext cx="4939201" cy="4466492"/>
          </a:xfrm>
          <a:prstGeom prst="rect">
            <a:avLst/>
          </a:prstGeom>
        </p:spPr>
      </p:pic>
    </p:spTree>
    <p:extLst>
      <p:ext uri="{BB962C8B-B14F-4D97-AF65-F5344CB8AC3E}">
        <p14:creationId xmlns:p14="http://schemas.microsoft.com/office/powerpoint/2010/main" val="3439361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89748" y="633779"/>
            <a:ext cx="4082749" cy="2068478"/>
          </a:xfrm>
        </p:spPr>
        <p:txBody>
          <a:bodyPr>
            <a:normAutofit/>
          </a:bodyPr>
          <a:lstStyle/>
          <a:p>
            <a:pPr algn="l"/>
            <a:r>
              <a:rPr lang="en-US" dirty="0">
                <a:solidFill>
                  <a:schemeClr val="tx1"/>
                </a:solidFill>
              </a:rPr>
              <a:t>My Presentation</a:t>
            </a:r>
          </a:p>
        </p:txBody>
      </p:sp>
      <p:sp>
        <p:nvSpPr>
          <p:cNvPr id="17" name="Freeform: Shape 16">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82750"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8C1DB6-4F6E-551B-8D56-F5475F86238C}"/>
              </a:ext>
            </a:extLst>
          </p:cNvPr>
          <p:cNvPicPr>
            <a:picLocks noChangeAspect="1"/>
          </p:cNvPicPr>
          <p:nvPr/>
        </p:nvPicPr>
        <p:blipFill>
          <a:blip r:embed="rId2"/>
          <a:srcRect l="4742" r="4742"/>
          <a:stretch/>
        </p:blipFill>
        <p:spPr>
          <a:xfrm>
            <a:off x="20" y="10"/>
            <a:ext cx="3911280"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3" name="Content Placeholder 2"/>
          <p:cNvSpPr>
            <a:spLocks noGrp="1"/>
          </p:cNvSpPr>
          <p:nvPr>
            <p:ph idx="1"/>
          </p:nvPr>
        </p:nvSpPr>
        <p:spPr>
          <a:xfrm>
            <a:off x="4489749" y="1406770"/>
            <a:ext cx="4082749" cy="4817452"/>
          </a:xfrm>
        </p:spPr>
        <p:txBody>
          <a:bodyPr>
            <a:normAutofit/>
          </a:bodyPr>
          <a:lstStyle/>
          <a:p>
            <a:pPr>
              <a:lnSpc>
                <a:spcPct val="102000"/>
              </a:lnSpc>
            </a:pPr>
            <a:r>
              <a:rPr lang="en-US" sz="1700" dirty="0">
                <a:solidFill>
                  <a:schemeClr val="tx1"/>
                </a:solidFill>
              </a:rPr>
              <a:t>What is Second Life?</a:t>
            </a:r>
          </a:p>
          <a:p>
            <a:pPr>
              <a:lnSpc>
                <a:spcPct val="102000"/>
              </a:lnSpc>
            </a:pPr>
            <a:r>
              <a:rPr lang="en-US" sz="1700" dirty="0">
                <a:solidFill>
                  <a:schemeClr val="tx1"/>
                </a:solidFill>
              </a:rPr>
              <a:t>Virtual World Concepts</a:t>
            </a:r>
          </a:p>
          <a:p>
            <a:pPr>
              <a:lnSpc>
                <a:spcPct val="102000"/>
              </a:lnSpc>
            </a:pPr>
            <a:r>
              <a:rPr lang="en-US" sz="1700" dirty="0">
                <a:solidFill>
                  <a:schemeClr val="tx1"/>
                </a:solidFill>
              </a:rPr>
              <a:t>Background and History</a:t>
            </a:r>
          </a:p>
          <a:p>
            <a:pPr>
              <a:lnSpc>
                <a:spcPct val="102000"/>
              </a:lnSpc>
            </a:pPr>
            <a:r>
              <a:rPr lang="en-US" sz="1700" dirty="0">
                <a:solidFill>
                  <a:schemeClr val="tx1"/>
                </a:solidFill>
              </a:rPr>
              <a:t>Avatars and Avatar Customization</a:t>
            </a:r>
          </a:p>
          <a:p>
            <a:pPr>
              <a:lnSpc>
                <a:spcPct val="102000"/>
              </a:lnSpc>
            </a:pPr>
            <a:r>
              <a:rPr lang="en-US" sz="1700" dirty="0">
                <a:solidFill>
                  <a:schemeClr val="tx1"/>
                </a:solidFill>
              </a:rPr>
              <a:t>Ways to build in Second Life</a:t>
            </a:r>
          </a:p>
          <a:p>
            <a:pPr lvl="1">
              <a:lnSpc>
                <a:spcPct val="102000"/>
              </a:lnSpc>
            </a:pPr>
            <a:r>
              <a:rPr lang="en-US" sz="1700" dirty="0">
                <a:solidFill>
                  <a:schemeClr val="tx1"/>
                </a:solidFill>
              </a:rPr>
              <a:t>Using in-world building tools (primitives)</a:t>
            </a:r>
          </a:p>
          <a:p>
            <a:pPr lvl="1">
              <a:lnSpc>
                <a:spcPct val="102000"/>
              </a:lnSpc>
            </a:pPr>
            <a:r>
              <a:rPr lang="en-US" sz="1700" dirty="0">
                <a:solidFill>
                  <a:schemeClr val="tx1"/>
                </a:solidFill>
              </a:rPr>
              <a:t>Using external 3D content creation tools and uploading mesh models</a:t>
            </a:r>
          </a:p>
          <a:p>
            <a:pPr>
              <a:lnSpc>
                <a:spcPct val="102000"/>
              </a:lnSpc>
            </a:pPr>
            <a:r>
              <a:rPr lang="en-US" sz="1700" dirty="0">
                <a:solidFill>
                  <a:schemeClr val="tx1"/>
                </a:solidFill>
              </a:rPr>
              <a:t>Second Life’s Impact</a:t>
            </a:r>
          </a:p>
          <a:p>
            <a:pPr>
              <a:lnSpc>
                <a:spcPct val="102000"/>
              </a:lnSpc>
            </a:pPr>
            <a:r>
              <a:rPr lang="en-US" sz="1700" dirty="0">
                <a:solidFill>
                  <a:schemeClr val="tx1"/>
                </a:solidFill>
              </a:rPr>
              <a:t>Why didn’t Second Life get more popular?</a:t>
            </a:r>
          </a:p>
          <a:p>
            <a:pPr>
              <a:lnSpc>
                <a:spcPct val="102000"/>
              </a:lnSpc>
            </a:pPr>
            <a:r>
              <a:rPr lang="en-US" sz="1700" dirty="0">
                <a:solidFill>
                  <a:schemeClr val="tx1"/>
                </a:solidFill>
              </a:rPr>
              <a:t>Why didn’t Second Life die?</a:t>
            </a:r>
          </a:p>
          <a:p>
            <a:pPr>
              <a:lnSpc>
                <a:spcPct val="102000"/>
              </a:lnSpc>
            </a:pPr>
            <a:r>
              <a:rPr lang="en-US" sz="1700" dirty="0">
                <a:solidFill>
                  <a:schemeClr val="tx1"/>
                </a:solidFill>
              </a:rPr>
              <a:t>The Future</a:t>
            </a:r>
          </a:p>
          <a:p>
            <a:pPr>
              <a:lnSpc>
                <a:spcPct val="102000"/>
              </a:lnSpc>
            </a:pPr>
            <a:endParaRPr lang="en-US" sz="1700" dirty="0">
              <a:solidFill>
                <a:schemeClr val="tx1"/>
              </a:solidFill>
            </a:endParaRPr>
          </a:p>
          <a:p>
            <a:pPr>
              <a:lnSpc>
                <a:spcPct val="102000"/>
              </a:lnSpc>
            </a:pPr>
            <a:endParaRPr lang="en-US" sz="1700" dirty="0">
              <a:solidFill>
                <a:schemeClr val="tx1"/>
              </a:solidFill>
            </a:endParaRPr>
          </a:p>
        </p:txBody>
      </p:sp>
      <p:sp>
        <p:nvSpPr>
          <p:cNvPr id="18"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5380579"/>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CA"/>
          </a:p>
        </p:txBody>
      </p:sp>
    </p:spTree>
    <p:extLst>
      <p:ext uri="{BB962C8B-B14F-4D97-AF65-F5344CB8AC3E}">
        <p14:creationId xmlns:p14="http://schemas.microsoft.com/office/powerpoint/2010/main" val="397417894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a:t>
            </a:r>
            <a:br>
              <a:rPr lang="en-US" dirty="0">
                <a:solidFill>
                  <a:schemeClr val="bg1"/>
                </a:solidFill>
              </a:rPr>
            </a:br>
            <a:r>
              <a:rPr lang="en-US" dirty="0">
                <a:solidFill>
                  <a:schemeClr val="bg1"/>
                </a:solidFill>
              </a:rPr>
              <a:t>Grid/Ruler Mode</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00485" y="2381459"/>
            <a:ext cx="3125036" cy="4340887"/>
          </a:xfrm>
        </p:spPr>
        <p:txBody>
          <a:bodyPr>
            <a:normAutofit fontScale="92500" lnSpcReduction="20000"/>
          </a:bodyPr>
          <a:lstStyle/>
          <a:p>
            <a:pPr marL="0" indent="0">
              <a:buNone/>
            </a:pPr>
            <a:r>
              <a:rPr lang="en-US" dirty="0"/>
              <a:t>If you look to the right side of the Edit Window, you'll see Ruler Mode with a drop-down menu giving you three choices of rulers, which can be used to align your prim building work:</a:t>
            </a:r>
          </a:p>
          <a:p>
            <a:r>
              <a:rPr lang="en-US" b="1" dirty="0"/>
              <a:t> World: </a:t>
            </a:r>
            <a:r>
              <a:rPr lang="en-US" dirty="0"/>
              <a:t>This ruler mode gives you the XYZ orientation of the whole world and where your prim is in that space. </a:t>
            </a:r>
          </a:p>
          <a:p>
            <a:r>
              <a:rPr lang="en-US" b="1" dirty="0"/>
              <a:t>Local: </a:t>
            </a:r>
            <a:r>
              <a:rPr lang="en-US" dirty="0"/>
              <a:t>This ruler mode gives you the XYZ orientation of the prim or object you are manipulating</a:t>
            </a:r>
          </a:p>
          <a:p>
            <a:r>
              <a:rPr lang="en-US" b="1" dirty="0"/>
              <a:t>Reference: </a:t>
            </a:r>
            <a:r>
              <a:rPr lang="en-US" dirty="0"/>
              <a:t>Pull out a prim, rotate it a bit, get out of chat mode (hit ESC) and type SHIFT-G.  While in Ruler Mode Reference, your ruler will be oriented to this prim, no matter what prim you select.  If you delete the reference prim, your ruler mode will revert to World. </a:t>
            </a:r>
            <a:endParaRPr dirty="0"/>
          </a:p>
        </p:txBody>
      </p:sp>
      <p:pic>
        <p:nvPicPr>
          <p:cNvPr id="5" name="Picture 4" descr="A screenshot of a computer&#10;&#10;Description automatically generated">
            <a:extLst>
              <a:ext uri="{FF2B5EF4-FFF2-40B4-BE49-F238E27FC236}">
                <a16:creationId xmlns:a16="http://schemas.microsoft.com/office/drawing/2014/main" id="{89CDAE1C-E205-7B69-21B2-A03CADBBFB30}"/>
              </a:ext>
            </a:extLst>
          </p:cNvPr>
          <p:cNvPicPr>
            <a:picLocks noChangeAspect="1"/>
          </p:cNvPicPr>
          <p:nvPr/>
        </p:nvPicPr>
        <p:blipFill>
          <a:blip r:embed="rId2"/>
          <a:stretch>
            <a:fillRect/>
          </a:stretch>
        </p:blipFill>
        <p:spPr>
          <a:xfrm>
            <a:off x="3505904" y="2100443"/>
            <a:ext cx="5638095" cy="4676190"/>
          </a:xfrm>
          <a:prstGeom prst="rect">
            <a:avLst/>
          </a:prstGeom>
        </p:spPr>
      </p:pic>
    </p:spTree>
    <p:extLst>
      <p:ext uri="{BB962C8B-B14F-4D97-AF65-F5344CB8AC3E}">
        <p14:creationId xmlns:p14="http://schemas.microsoft.com/office/powerpoint/2010/main" val="4205618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Prim Building:</a:t>
            </a:r>
            <a:br>
              <a:rPr lang="en-US" dirty="0">
                <a:solidFill>
                  <a:schemeClr val="bg1"/>
                </a:solidFill>
              </a:rPr>
            </a:br>
            <a:r>
              <a:rPr lang="en-US" dirty="0">
                <a:solidFill>
                  <a:schemeClr val="bg1"/>
                </a:solidFill>
              </a:rPr>
              <a:t>Copying a Prim</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10533" y="2371412"/>
            <a:ext cx="5727560" cy="4381080"/>
          </a:xfrm>
        </p:spPr>
        <p:txBody>
          <a:bodyPr>
            <a:noAutofit/>
          </a:bodyPr>
          <a:lstStyle/>
          <a:p>
            <a:pPr marL="0" indent="0">
              <a:buNone/>
            </a:pPr>
            <a:r>
              <a:rPr lang="en-US" sz="1400" dirty="0"/>
              <a:t>There are two ways to copy a prim:</a:t>
            </a:r>
          </a:p>
          <a:p>
            <a:r>
              <a:rPr lang="en-US" sz="1400" b="1" dirty="0"/>
              <a:t>CTRL-D Duplication: </a:t>
            </a:r>
            <a:r>
              <a:rPr lang="en-US" sz="1400" dirty="0"/>
              <a:t>If you select a prim in Edit mode and hit CTRL-D (for duplicate) on the keyboard, you will make a copy.  It's a very odd feature; the duplicate seems to appear half a meter away from the original on both the positive X and Y directions.  In other words, with a cube you get a sort of sidewise staircase effect.  If the object is larger than half a meter, a copy will still be materialized exactly .5m X and .5m Y away.  Each subsequent copy will probably interpenetrate with the last.</a:t>
            </a:r>
          </a:p>
          <a:p>
            <a:r>
              <a:rPr lang="en-US" sz="1400" b="1" dirty="0"/>
              <a:t>Shift-Drag Copying:</a:t>
            </a:r>
            <a:r>
              <a:rPr lang="en-US" sz="1400" dirty="0"/>
              <a:t> Select a prim, grasp one of its arrow selection handles, hold down the shift key and drag it slowly in the direction of that arrow.  This will copy the prim and leave the copy in its former place, while you are moving the original prim by its handle (this is important, remember...you are moving the original, the copy has been </a:t>
            </a:r>
            <a:r>
              <a:rPr lang="en-US" sz="1400" dirty="0" err="1"/>
              <a:t>rezzed</a:t>
            </a:r>
            <a:r>
              <a:rPr lang="en-US" sz="1400" dirty="0"/>
              <a:t> in its original place).  If you stop moving and start again with the shift button depressed, you will create another copy. This method boasts many advantages:  Each prim copied from the original is already in perfect alignment with the original prim position.  </a:t>
            </a:r>
            <a:endParaRPr sz="1400" dirty="0"/>
          </a:p>
        </p:txBody>
      </p:sp>
      <p:pic>
        <p:nvPicPr>
          <p:cNvPr id="5" name="Picture 4" descr="A screenshot of a video game&#10;&#10;Description automatically generated">
            <a:extLst>
              <a:ext uri="{FF2B5EF4-FFF2-40B4-BE49-F238E27FC236}">
                <a16:creationId xmlns:a16="http://schemas.microsoft.com/office/drawing/2014/main" id="{391587F3-385A-F7AD-F33F-D7936ADA3598}"/>
              </a:ext>
            </a:extLst>
          </p:cNvPr>
          <p:cNvPicPr>
            <a:picLocks noChangeAspect="1"/>
          </p:cNvPicPr>
          <p:nvPr/>
        </p:nvPicPr>
        <p:blipFill>
          <a:blip r:embed="rId2"/>
          <a:stretch>
            <a:fillRect/>
          </a:stretch>
        </p:blipFill>
        <p:spPr>
          <a:xfrm>
            <a:off x="6266473" y="2498234"/>
            <a:ext cx="2740604" cy="4199722"/>
          </a:xfrm>
          <a:prstGeom prst="rect">
            <a:avLst/>
          </a:prstGeom>
        </p:spPr>
      </p:pic>
      <p:sp>
        <p:nvSpPr>
          <p:cNvPr id="6" name="TextBox 5">
            <a:extLst>
              <a:ext uri="{FF2B5EF4-FFF2-40B4-BE49-F238E27FC236}">
                <a16:creationId xmlns:a16="http://schemas.microsoft.com/office/drawing/2014/main" id="{A112E966-8F9A-C0DE-0E08-F8DEFF9589AD}"/>
              </a:ext>
            </a:extLst>
          </p:cNvPr>
          <p:cNvSpPr txBox="1"/>
          <p:nvPr/>
        </p:nvSpPr>
        <p:spPr>
          <a:xfrm>
            <a:off x="6475188" y="2542658"/>
            <a:ext cx="2291025" cy="400110"/>
          </a:xfrm>
          <a:prstGeom prst="rect">
            <a:avLst/>
          </a:prstGeom>
          <a:noFill/>
        </p:spPr>
        <p:txBody>
          <a:bodyPr wrap="square" rtlCol="0">
            <a:spAutoFit/>
          </a:bodyPr>
          <a:lstStyle/>
          <a:p>
            <a:r>
              <a:rPr lang="en-CA" sz="2000" b="1" dirty="0">
                <a:solidFill>
                  <a:schemeClr val="bg1"/>
                </a:solidFill>
              </a:rPr>
              <a:t>Shift-Drag Copying</a:t>
            </a:r>
          </a:p>
        </p:txBody>
      </p:sp>
      <p:pic>
        <p:nvPicPr>
          <p:cNvPr id="9" name="Picture 8" descr="A screenshot of a video game&#10;&#10;Description automatically generated">
            <a:extLst>
              <a:ext uri="{FF2B5EF4-FFF2-40B4-BE49-F238E27FC236}">
                <a16:creationId xmlns:a16="http://schemas.microsoft.com/office/drawing/2014/main" id="{27EA7C61-5DFE-1202-672A-57FD95FFA1A5}"/>
              </a:ext>
            </a:extLst>
          </p:cNvPr>
          <p:cNvPicPr>
            <a:picLocks noChangeAspect="1"/>
          </p:cNvPicPr>
          <p:nvPr/>
        </p:nvPicPr>
        <p:blipFill>
          <a:blip r:embed="rId3"/>
          <a:stretch>
            <a:fillRect/>
          </a:stretch>
        </p:blipFill>
        <p:spPr>
          <a:xfrm>
            <a:off x="6266473" y="142459"/>
            <a:ext cx="2724530" cy="2257740"/>
          </a:xfrm>
          <a:prstGeom prst="rect">
            <a:avLst/>
          </a:prstGeom>
        </p:spPr>
      </p:pic>
      <p:sp>
        <p:nvSpPr>
          <p:cNvPr id="11" name="TextBox 10">
            <a:extLst>
              <a:ext uri="{FF2B5EF4-FFF2-40B4-BE49-F238E27FC236}">
                <a16:creationId xmlns:a16="http://schemas.microsoft.com/office/drawing/2014/main" id="{32FCE76D-C167-13B7-F619-DC37EE6AF9AD}"/>
              </a:ext>
            </a:extLst>
          </p:cNvPr>
          <p:cNvSpPr txBox="1"/>
          <p:nvPr/>
        </p:nvSpPr>
        <p:spPr>
          <a:xfrm>
            <a:off x="6752492" y="1953671"/>
            <a:ext cx="2013721" cy="400110"/>
          </a:xfrm>
          <a:prstGeom prst="rect">
            <a:avLst/>
          </a:prstGeom>
          <a:noFill/>
        </p:spPr>
        <p:txBody>
          <a:bodyPr wrap="square" rtlCol="0">
            <a:spAutoFit/>
          </a:bodyPr>
          <a:lstStyle/>
          <a:p>
            <a:r>
              <a:rPr lang="en-CA" sz="2000" b="1" dirty="0">
                <a:solidFill>
                  <a:schemeClr val="bg1"/>
                </a:solidFill>
              </a:rPr>
              <a:t>Ctrl-D Copying</a:t>
            </a:r>
          </a:p>
        </p:txBody>
      </p:sp>
    </p:spTree>
    <p:extLst>
      <p:ext uri="{BB962C8B-B14F-4D97-AF65-F5344CB8AC3E}">
        <p14:creationId xmlns:p14="http://schemas.microsoft.com/office/powerpoint/2010/main" val="1501492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br>
              <a:rPr lang="en-US" dirty="0">
                <a:solidFill>
                  <a:schemeClr val="bg1"/>
                </a:solidFill>
              </a:rPr>
            </a:br>
            <a:r>
              <a:rPr lang="en-US" dirty="0">
                <a:solidFill>
                  <a:schemeClr val="bg1"/>
                </a:solidFill>
              </a:rPr>
              <a:t>The Undo Feature</a:t>
            </a:r>
            <a:br>
              <a:rPr lang="en-US" dirty="0">
                <a:solidFill>
                  <a:schemeClr val="bg1"/>
                </a:solidFill>
              </a:rPr>
            </a:br>
            <a:r>
              <a:rPr lang="en-US" dirty="0">
                <a:solidFill>
                  <a:schemeClr val="bg1"/>
                </a:solidFill>
              </a:rPr>
              <a:t> (Ctrl-Z)</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221065" y="2411604"/>
            <a:ext cx="8772210" cy="4371033"/>
          </a:xfrm>
        </p:spPr>
        <p:txBody>
          <a:bodyPr>
            <a:normAutofit/>
          </a:bodyPr>
          <a:lstStyle/>
          <a:p>
            <a:r>
              <a:rPr lang="en-US" dirty="0"/>
              <a:t>You must specifically select an object in Edit mode to undo changes to that object. (You'll see the positioning arrows and a yellow silhouette glow.) </a:t>
            </a:r>
          </a:p>
          <a:p>
            <a:r>
              <a:rPr lang="en-US" dirty="0"/>
              <a:t>Undo primarily reverts changes made to the position, size, and rotation of an object. For example, if you accidentally move a sofa inside a wall, undo snaps it back to where it was last. </a:t>
            </a:r>
          </a:p>
          <a:p>
            <a:r>
              <a:rPr lang="en-US" dirty="0"/>
              <a:t>If you change the position, size, or rotation of an object using the numerical entry fields in the Edit window's </a:t>
            </a:r>
            <a:r>
              <a:rPr lang="en-US" i="1" dirty="0"/>
              <a:t>Object</a:t>
            </a:r>
            <a:r>
              <a:rPr lang="en-US" dirty="0"/>
              <a:t> tab, you must click the object again to bring it into focus and make Undo work. </a:t>
            </a:r>
          </a:p>
          <a:p>
            <a:r>
              <a:rPr lang="en-US" dirty="0"/>
              <a:t>Each object has its own independent "chain of </a:t>
            </a:r>
            <a:r>
              <a:rPr lang="en-US" dirty="0" err="1"/>
              <a:t>undos</a:t>
            </a:r>
            <a:r>
              <a:rPr lang="en-US" dirty="0"/>
              <a:t>” which remembers multiple steps. </a:t>
            </a:r>
          </a:p>
          <a:p>
            <a:pPr>
              <a:buFont typeface="Arial" panose="020B0604020202020204" pitchFamily="34" charset="0"/>
              <a:buChar char="•"/>
            </a:pPr>
            <a:r>
              <a:rPr lang="en-US" dirty="0"/>
              <a:t>Since this data is stored on Linden Lab’s servers, you should be able revert changes to objects inworld even after logging out and in again. </a:t>
            </a:r>
          </a:p>
          <a:p>
            <a:r>
              <a:rPr lang="en-US" dirty="0"/>
              <a:t>Undo doesn't work if you have: </a:t>
            </a:r>
          </a:p>
          <a:p>
            <a:pPr lvl="1">
              <a:buFont typeface="Arial" panose="020B0604020202020204" pitchFamily="34" charset="0"/>
              <a:buChar char="•"/>
            </a:pPr>
            <a:r>
              <a:rPr lang="en-US" dirty="0"/>
              <a:t>Changed any of the texture settings on an object. (It won't switch back to the previous setting.) </a:t>
            </a:r>
          </a:p>
          <a:p>
            <a:pPr lvl="1">
              <a:buFont typeface="Arial" panose="020B0604020202020204" pitchFamily="34" charset="0"/>
              <a:buChar char="•"/>
            </a:pPr>
            <a:r>
              <a:rPr lang="en-US" dirty="0"/>
              <a:t>Deleted an object. (It won't bring it back inworld.) </a:t>
            </a:r>
          </a:p>
          <a:p>
            <a:pPr lvl="1">
              <a:buFont typeface="Arial" panose="020B0604020202020204" pitchFamily="34" charset="0"/>
              <a:buChar char="•"/>
            </a:pPr>
            <a:r>
              <a:rPr lang="en-US" dirty="0"/>
              <a:t>Added contents to an object. (If you drag a no-copy object from inventory into another object's contents, selecting Undo won't take it out.) </a:t>
            </a:r>
          </a:p>
          <a:p>
            <a:endParaRPr lang="en-US" dirty="0"/>
          </a:p>
          <a:p>
            <a:endParaRPr dirty="0"/>
          </a:p>
        </p:txBody>
      </p:sp>
    </p:spTree>
    <p:extLst>
      <p:ext uri="{BB962C8B-B14F-4D97-AF65-F5344CB8AC3E}">
        <p14:creationId xmlns:p14="http://schemas.microsoft.com/office/powerpoint/2010/main" val="909736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271304" y="443829"/>
            <a:ext cx="6323806" cy="1232750"/>
          </a:xfrm>
        </p:spPr>
        <p:txBody>
          <a:bodyPr anchor="b">
            <a:normAutofit fontScale="90000"/>
          </a:bodyPr>
          <a:lstStyle/>
          <a:p>
            <a:r>
              <a:rPr lang="en-US" dirty="0">
                <a:solidFill>
                  <a:schemeClr val="bg1"/>
                </a:solidFill>
              </a:rPr>
              <a:t>More Prim Modification Tools:</a:t>
            </a:r>
            <a:br>
              <a:rPr lang="en-US" dirty="0">
                <a:solidFill>
                  <a:schemeClr val="bg1"/>
                </a:solidFill>
              </a:rPr>
            </a:br>
            <a:r>
              <a:rPr lang="en-US" dirty="0">
                <a:solidFill>
                  <a:schemeClr val="bg1"/>
                </a:solidFill>
              </a:rPr>
              <a:t>Path Cutting, Hollow, Taper, Twist, Top Shear, Dimple, etc.</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50725" y="2361362"/>
            <a:ext cx="8687283" cy="4280597"/>
          </a:xfrm>
        </p:spPr>
        <p:txBody>
          <a:bodyPr>
            <a:noAutofit/>
          </a:bodyPr>
          <a:lstStyle/>
          <a:p>
            <a:pPr marL="0" indent="0">
              <a:buNone/>
            </a:pPr>
            <a:r>
              <a:rPr lang="en-CA" sz="1800" dirty="0"/>
              <a:t>There are many other prim modification tools! Among them are:</a:t>
            </a:r>
          </a:p>
          <a:p>
            <a:pPr>
              <a:buFont typeface="Arial" panose="020B0604020202020204" pitchFamily="34" charset="0"/>
              <a:buChar char="•"/>
            </a:pPr>
            <a:r>
              <a:rPr lang="en-US" sz="1400" b="1" dirty="0"/>
              <a:t>Path Cut (begin/end)</a:t>
            </a:r>
            <a:r>
              <a:rPr lang="en-US" sz="1400" i="1" dirty="0"/>
              <a:t>:</a:t>
            </a:r>
            <a:r>
              <a:rPr lang="en-US" sz="1400" dirty="0"/>
              <a:t> Takes out a slice of the object around its local X-axis (except for boxes and cylinders, which have slices taken from the Z-axis). You can specify where the cut starts and ends. </a:t>
            </a:r>
          </a:p>
          <a:p>
            <a:pPr>
              <a:buFont typeface="Arial" panose="020B0604020202020204" pitchFamily="34" charset="0"/>
              <a:buChar char="•"/>
            </a:pPr>
            <a:r>
              <a:rPr lang="en-US" sz="1400" b="1" dirty="0"/>
              <a:t>Hollow</a:t>
            </a:r>
            <a:r>
              <a:rPr lang="en-US" sz="1400" i="1" dirty="0"/>
              <a:t>:</a:t>
            </a:r>
            <a:r>
              <a:rPr lang="en-US" sz="1400" dirty="0"/>
              <a:t> Puts a hollow center in the object starting from the center of the shape and expanding out. You can specify what percentage of the radius is hollow. </a:t>
            </a:r>
          </a:p>
          <a:p>
            <a:pPr>
              <a:buFont typeface="Arial" panose="020B0604020202020204" pitchFamily="34" charset="0"/>
              <a:buChar char="•"/>
            </a:pPr>
            <a:r>
              <a:rPr lang="en-US" sz="1400" b="1" dirty="0"/>
              <a:t>Twist (begin/end)</a:t>
            </a:r>
            <a:r>
              <a:rPr lang="en-US" sz="1400" i="1" dirty="0"/>
              <a:t>:</a:t>
            </a:r>
            <a:r>
              <a:rPr lang="en-US" sz="1400" dirty="0"/>
              <a:t> Puts twists into the object, warping its shape as well as texture alignment. </a:t>
            </a:r>
          </a:p>
          <a:p>
            <a:pPr>
              <a:buFont typeface="Arial" panose="020B0604020202020204" pitchFamily="34" charset="0"/>
              <a:buChar char="•"/>
            </a:pPr>
            <a:r>
              <a:rPr lang="en-US" sz="1400" b="1" dirty="0"/>
              <a:t>Taper</a:t>
            </a:r>
            <a:r>
              <a:rPr lang="en-US" sz="1400" dirty="0"/>
              <a:t>: Reduces the size of the top or bottom sides (x or y axes, negative or positive) of the prim. </a:t>
            </a:r>
          </a:p>
          <a:p>
            <a:pPr>
              <a:buFont typeface="Arial" panose="020B0604020202020204" pitchFamily="34" charset="0"/>
              <a:buChar char="•"/>
            </a:pPr>
            <a:r>
              <a:rPr lang="en-US" sz="1400" b="1" dirty="0"/>
              <a:t>Top Shear</a:t>
            </a:r>
            <a:r>
              <a:rPr lang="en-US" sz="1400" i="1" dirty="0"/>
              <a:t>:</a:t>
            </a:r>
            <a:r>
              <a:rPr lang="en-US" sz="1400" dirty="0"/>
              <a:t> Shifts (shears/skews) the top surface of the object away from the bottom. You can shift the X and Y axes separately. </a:t>
            </a:r>
          </a:p>
          <a:p>
            <a:pPr>
              <a:buFont typeface="Arial" panose="020B0604020202020204" pitchFamily="34" charset="0"/>
              <a:buChar char="•"/>
            </a:pPr>
            <a:r>
              <a:rPr lang="en-US" sz="1400" b="1" dirty="0"/>
              <a:t>Dimple (begin/end)</a:t>
            </a:r>
            <a:r>
              <a:rPr lang="en-US" sz="1400" i="1" dirty="0"/>
              <a:t>:</a:t>
            </a:r>
            <a:r>
              <a:rPr lang="en-US" sz="1400" dirty="0"/>
              <a:t> Cuts a hole in a sphere from ring of latitude (you specify the percentage) to the top or bottom of the Z axis. The dimple cuts straight to the origin of the object (leaving a cone-shaped hole). </a:t>
            </a:r>
          </a:p>
          <a:p>
            <a:pPr>
              <a:buFont typeface="Arial" panose="020B0604020202020204" pitchFamily="34" charset="0"/>
              <a:buChar char="•"/>
            </a:pPr>
            <a:r>
              <a:rPr lang="en-US" sz="1400" b="1" dirty="0"/>
              <a:t>Slice</a:t>
            </a:r>
            <a:r>
              <a:rPr lang="en-US" sz="1400" dirty="0"/>
              <a:t>: Cuts vertical slices from your object along the Z-axis. </a:t>
            </a:r>
          </a:p>
          <a:p>
            <a:pPr marL="0" indent="0">
              <a:buNone/>
            </a:pPr>
            <a:r>
              <a:rPr lang="en-CA" sz="1800" dirty="0"/>
              <a:t>For more information, please refer to the Ivory Tower Library of Primitives tutorial notecards for Modules 2, 3 and 4 (the workstations on the 2nd, 3rd, and 4th floors).</a:t>
            </a:r>
            <a:endParaRPr sz="1800" dirty="0"/>
          </a:p>
        </p:txBody>
      </p:sp>
    </p:spTree>
    <p:extLst>
      <p:ext uri="{BB962C8B-B14F-4D97-AF65-F5344CB8AC3E}">
        <p14:creationId xmlns:p14="http://schemas.microsoft.com/office/powerpoint/2010/main" val="3722834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Prim Modification Tools = Thousands of Shapes!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close-up of different shapes&#10;&#10;Description automatically generated">
            <a:extLst>
              <a:ext uri="{FF2B5EF4-FFF2-40B4-BE49-F238E27FC236}">
                <a16:creationId xmlns:a16="http://schemas.microsoft.com/office/drawing/2014/main" id="{17B9CF49-78E0-2076-09B2-217A4E09A5E4}"/>
              </a:ext>
            </a:extLst>
          </p:cNvPr>
          <p:cNvPicPr>
            <a:picLocks noGrp="1" noChangeAspect="1"/>
          </p:cNvPicPr>
          <p:nvPr>
            <p:ph idx="1"/>
          </p:nvPr>
        </p:nvPicPr>
        <p:blipFill>
          <a:blip r:embed="rId2"/>
          <a:stretch>
            <a:fillRect/>
          </a:stretch>
        </p:blipFill>
        <p:spPr>
          <a:xfrm>
            <a:off x="0" y="2246579"/>
            <a:ext cx="9222956" cy="4604534"/>
          </a:xfrm>
        </p:spPr>
      </p:pic>
    </p:spTree>
    <p:extLst>
      <p:ext uri="{BB962C8B-B14F-4D97-AF65-F5344CB8AC3E}">
        <p14:creationId xmlns:p14="http://schemas.microsoft.com/office/powerpoint/2010/main" val="632808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Building Using External Third-Party Tools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720089" y="2401556"/>
            <a:ext cx="7700011" cy="4250453"/>
          </a:xfrm>
        </p:spPr>
        <p:txBody>
          <a:bodyPr>
            <a:normAutofit/>
          </a:bodyPr>
          <a:lstStyle/>
          <a:p>
            <a:r>
              <a:rPr lang="en-CA" sz="1600" dirty="0"/>
              <a:t>You can create a mesh model using a 3D content creation tool (e.g. 3ds Max, Maya, Blender, SketchUp, etc.). </a:t>
            </a:r>
            <a:r>
              <a:rPr lang="en-US" sz="1600" dirty="0"/>
              <a:t>Any 3D modeling software will work, as long as it can output models in COLLADA (</a:t>
            </a:r>
            <a:r>
              <a:rPr lang="en-US" sz="1600" i="1" dirty="0"/>
              <a:t>.</a:t>
            </a:r>
            <a:r>
              <a:rPr lang="en-US" sz="1600" dirty="0" err="1"/>
              <a:t>dae</a:t>
            </a:r>
            <a:r>
              <a:rPr lang="en-US" sz="1600" dirty="0"/>
              <a:t>) format or can create files that can be converted into COLLADA format.</a:t>
            </a:r>
          </a:p>
          <a:p>
            <a:r>
              <a:rPr lang="en-US" sz="1600" dirty="0"/>
              <a:t>Meshes may be general purpose, representing simple geometry, or rigged, in which case they also store information allowing them to be animated (</a:t>
            </a:r>
            <a:r>
              <a:rPr lang="en-US" sz="1600" dirty="0" err="1"/>
              <a:t>animesh</a:t>
            </a:r>
            <a:r>
              <a:rPr lang="en-US" sz="1600" dirty="0"/>
              <a:t>).</a:t>
            </a:r>
          </a:p>
          <a:p>
            <a:r>
              <a:rPr lang="en-US" sz="1600" dirty="0"/>
              <a:t>Mesh objects have Land Impact (LI), which is equivalent to one or more traditional second life prims (1 prim=1 LI). Uploading mesh models to the main Second Life grid costs Linden dollars (the upload fee is calculated in the Upload Model window in your Second Life viewer, and it is paid in Linden dollars (L$), Second Life’s in-world currency. For development and testing purposes, you can upload your content to a beta test grid instead of the main SL grid (where there is no uploading fee).</a:t>
            </a:r>
            <a:endParaRPr sz="1600" dirty="0"/>
          </a:p>
        </p:txBody>
      </p:sp>
    </p:spTree>
    <p:extLst>
      <p:ext uri="{BB962C8B-B14F-4D97-AF65-F5344CB8AC3E}">
        <p14:creationId xmlns:p14="http://schemas.microsoft.com/office/powerpoint/2010/main" val="3465511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Account Requirements to Upload Mesh Models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98B6A409-5299-38D8-191E-ABF5CE9DFCF5}"/>
              </a:ext>
            </a:extLst>
          </p:cNvPr>
          <p:cNvPicPr>
            <a:picLocks noChangeAspect="1"/>
          </p:cNvPicPr>
          <p:nvPr/>
        </p:nvPicPr>
        <p:blipFill>
          <a:blip r:embed="rId2"/>
          <a:stretch>
            <a:fillRect/>
          </a:stretch>
        </p:blipFill>
        <p:spPr>
          <a:xfrm>
            <a:off x="3670545" y="3024554"/>
            <a:ext cx="5401066" cy="3759618"/>
          </a:xfrm>
          <a:prstGeom prst="rect">
            <a:avLst/>
          </a:prstGeom>
        </p:spPr>
      </p:pic>
      <p:pic>
        <p:nvPicPr>
          <p:cNvPr id="5" name="Content Placeholder 4" descr="A screenshot of a computer&#10;&#10;Description automatically generated">
            <a:extLst>
              <a:ext uri="{FF2B5EF4-FFF2-40B4-BE49-F238E27FC236}">
                <a16:creationId xmlns:a16="http://schemas.microsoft.com/office/drawing/2014/main" id="{DAA1C721-91D8-91FC-C025-DCB516DA4888}"/>
              </a:ext>
            </a:extLst>
          </p:cNvPr>
          <p:cNvPicPr>
            <a:picLocks noGrp="1" noChangeAspect="1"/>
          </p:cNvPicPr>
          <p:nvPr>
            <p:ph idx="1"/>
          </p:nvPr>
        </p:nvPicPr>
        <p:blipFill>
          <a:blip r:embed="rId3"/>
          <a:stretch>
            <a:fillRect/>
          </a:stretch>
        </p:blipFill>
        <p:spPr>
          <a:xfrm>
            <a:off x="120540" y="2342790"/>
            <a:ext cx="4815207" cy="2172420"/>
          </a:xfrm>
        </p:spPr>
      </p:pic>
      <p:sp>
        <p:nvSpPr>
          <p:cNvPr id="4" name="TextBox 3">
            <a:extLst>
              <a:ext uri="{FF2B5EF4-FFF2-40B4-BE49-F238E27FC236}">
                <a16:creationId xmlns:a16="http://schemas.microsoft.com/office/drawing/2014/main" id="{7B0B9933-0B89-9B4E-4E94-5BAF3B6BF788}"/>
              </a:ext>
            </a:extLst>
          </p:cNvPr>
          <p:cNvSpPr txBox="1"/>
          <p:nvPr/>
        </p:nvSpPr>
        <p:spPr>
          <a:xfrm>
            <a:off x="120540" y="4602145"/>
            <a:ext cx="3466722" cy="2031325"/>
          </a:xfrm>
          <a:prstGeom prst="rect">
            <a:avLst/>
          </a:prstGeom>
          <a:noFill/>
        </p:spPr>
        <p:txBody>
          <a:bodyPr wrap="square" rtlCol="0">
            <a:spAutoFit/>
          </a:bodyPr>
          <a:lstStyle/>
          <a:p>
            <a:r>
              <a:rPr lang="en-CA" dirty="0"/>
              <a:t>Before you can upload mesh models, you must have </a:t>
            </a:r>
            <a:r>
              <a:rPr lang="en-US" dirty="0">
                <a:hlinkClick r:id="rId4"/>
              </a:rPr>
              <a:t>accepted the IP terms on your account page</a:t>
            </a:r>
            <a:r>
              <a:rPr lang="en-US" dirty="0"/>
              <a:t>, and you must also have payment information on file (i.e., a credit card, to pay for upload fees; fees are paid in Linden dollars). </a:t>
            </a:r>
            <a:endParaRPr lang="en-CA" dirty="0"/>
          </a:p>
        </p:txBody>
      </p:sp>
    </p:spTree>
    <p:extLst>
      <p:ext uri="{BB962C8B-B14F-4D97-AF65-F5344CB8AC3E}">
        <p14:creationId xmlns:p14="http://schemas.microsoft.com/office/powerpoint/2010/main" val="3456945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Uploading Mesh Models in Firestorm</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screenshot of a computer&#10;&#10;Description automatically generated">
            <a:extLst>
              <a:ext uri="{FF2B5EF4-FFF2-40B4-BE49-F238E27FC236}">
                <a16:creationId xmlns:a16="http://schemas.microsoft.com/office/drawing/2014/main" id="{0B915802-A60E-E7E8-0DE4-5C03E5F6C672}"/>
              </a:ext>
            </a:extLst>
          </p:cNvPr>
          <p:cNvPicPr>
            <a:picLocks noGrp="1" noChangeAspect="1"/>
          </p:cNvPicPr>
          <p:nvPr>
            <p:ph idx="1"/>
          </p:nvPr>
        </p:nvPicPr>
        <p:blipFill>
          <a:blip r:embed="rId2"/>
          <a:stretch>
            <a:fillRect/>
          </a:stretch>
        </p:blipFill>
        <p:spPr>
          <a:xfrm>
            <a:off x="221063" y="1897600"/>
            <a:ext cx="8039799" cy="4862948"/>
          </a:xfrm>
        </p:spPr>
      </p:pic>
    </p:spTree>
    <p:extLst>
      <p:ext uri="{BB962C8B-B14F-4D97-AF65-F5344CB8AC3E}">
        <p14:creationId xmlns:p14="http://schemas.microsoft.com/office/powerpoint/2010/main" val="1300504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The Upload Model Window in Firestorm: Level of Detail</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screenshot of a computer&#10;&#10;Description automatically generated">
            <a:extLst>
              <a:ext uri="{FF2B5EF4-FFF2-40B4-BE49-F238E27FC236}">
                <a16:creationId xmlns:a16="http://schemas.microsoft.com/office/drawing/2014/main" id="{2BCC27FA-B8C2-7242-6C7A-6A2BB346DC4A}"/>
              </a:ext>
            </a:extLst>
          </p:cNvPr>
          <p:cNvPicPr>
            <a:picLocks noGrp="1" noChangeAspect="1"/>
          </p:cNvPicPr>
          <p:nvPr>
            <p:ph idx="1"/>
          </p:nvPr>
        </p:nvPicPr>
        <p:blipFill>
          <a:blip r:embed="rId2"/>
          <a:stretch>
            <a:fillRect/>
          </a:stretch>
        </p:blipFill>
        <p:spPr>
          <a:xfrm>
            <a:off x="1" y="2100952"/>
            <a:ext cx="6412666" cy="4391502"/>
          </a:xfrm>
        </p:spPr>
      </p:pic>
      <p:sp>
        <p:nvSpPr>
          <p:cNvPr id="3" name="TextBox 2">
            <a:extLst>
              <a:ext uri="{FF2B5EF4-FFF2-40B4-BE49-F238E27FC236}">
                <a16:creationId xmlns:a16="http://schemas.microsoft.com/office/drawing/2014/main" id="{4E09A964-0554-6139-F296-FBC39BD8DDD6}"/>
              </a:ext>
            </a:extLst>
          </p:cNvPr>
          <p:cNvSpPr txBox="1"/>
          <p:nvPr/>
        </p:nvSpPr>
        <p:spPr>
          <a:xfrm>
            <a:off x="6591719" y="2445061"/>
            <a:ext cx="2381459" cy="4278094"/>
          </a:xfrm>
          <a:prstGeom prst="rect">
            <a:avLst/>
          </a:prstGeom>
          <a:noFill/>
        </p:spPr>
        <p:txBody>
          <a:bodyPr wrap="square" rtlCol="0">
            <a:spAutoFit/>
          </a:bodyPr>
          <a:lstStyle/>
          <a:p>
            <a:r>
              <a:rPr lang="en-US" sz="1600" dirty="0"/>
              <a:t>Levels of detail (LOD) determine how the model looks at various distances. As you get farther away from a model, it renders in less detail to boost performance.</a:t>
            </a:r>
          </a:p>
          <a:p>
            <a:endParaRPr lang="en-US" sz="1600" dirty="0"/>
          </a:p>
          <a:p>
            <a:r>
              <a:rPr lang="en-US" sz="1600" dirty="0"/>
              <a:t>Preview your model's automatically generated levels of detail on the Level of Detail tab by clicking High, Medium, Low, or Lowest. You can see what your model will look like in the picture on the right.</a:t>
            </a:r>
            <a:endParaRPr lang="en-CA" sz="1600" dirty="0"/>
          </a:p>
        </p:txBody>
      </p:sp>
    </p:spTree>
    <p:extLst>
      <p:ext uri="{BB962C8B-B14F-4D97-AF65-F5344CB8AC3E}">
        <p14:creationId xmlns:p14="http://schemas.microsoft.com/office/powerpoint/2010/main" val="2176718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The Upload Model Window in Firestorm: Physics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screenshot of a computer&#10;&#10;Description automatically generated">
            <a:extLst>
              <a:ext uri="{FF2B5EF4-FFF2-40B4-BE49-F238E27FC236}">
                <a16:creationId xmlns:a16="http://schemas.microsoft.com/office/drawing/2014/main" id="{A4C91621-4FEA-6318-FD2E-D6DC6BD115A7}"/>
              </a:ext>
            </a:extLst>
          </p:cNvPr>
          <p:cNvPicPr>
            <a:picLocks noGrp="1" noChangeAspect="1"/>
          </p:cNvPicPr>
          <p:nvPr>
            <p:ph idx="1"/>
          </p:nvPr>
        </p:nvPicPr>
        <p:blipFill>
          <a:blip r:embed="rId2"/>
          <a:stretch>
            <a:fillRect/>
          </a:stretch>
        </p:blipFill>
        <p:spPr>
          <a:xfrm>
            <a:off x="1" y="2100951"/>
            <a:ext cx="6457738" cy="4417741"/>
          </a:xfrm>
        </p:spPr>
      </p:pic>
      <p:sp>
        <p:nvSpPr>
          <p:cNvPr id="3" name="TextBox 2">
            <a:extLst>
              <a:ext uri="{FF2B5EF4-FFF2-40B4-BE49-F238E27FC236}">
                <a16:creationId xmlns:a16="http://schemas.microsoft.com/office/drawing/2014/main" id="{0C767ABA-6569-3E7E-56B9-13A61ECA1FE1}"/>
              </a:ext>
            </a:extLst>
          </p:cNvPr>
          <p:cNvSpPr txBox="1"/>
          <p:nvPr/>
        </p:nvSpPr>
        <p:spPr>
          <a:xfrm>
            <a:off x="6571622" y="2381459"/>
            <a:ext cx="2431701" cy="4031873"/>
          </a:xfrm>
          <a:prstGeom prst="rect">
            <a:avLst/>
          </a:prstGeom>
          <a:noFill/>
        </p:spPr>
        <p:txBody>
          <a:bodyPr wrap="square" rtlCol="0">
            <a:spAutoFit/>
          </a:bodyPr>
          <a:lstStyle/>
          <a:p>
            <a:r>
              <a:rPr lang="en-US" sz="1600" dirty="0"/>
              <a:t>A mesh model's physics shape defines how it collides with other objects, (i.e., your avatar won’t be able to just walk through it, but bump into it).</a:t>
            </a:r>
          </a:p>
          <a:p>
            <a:endParaRPr lang="en-US" sz="1600" dirty="0"/>
          </a:p>
          <a:p>
            <a:r>
              <a:rPr lang="en-US" sz="1600" dirty="0"/>
              <a:t>In most cases, you will want to choose Lowest for a physics shape, which will incur a relatively small physics cost for the mesh.</a:t>
            </a:r>
          </a:p>
          <a:p>
            <a:endParaRPr lang="en-US" sz="1600" dirty="0"/>
          </a:p>
          <a:p>
            <a:r>
              <a:rPr lang="en-US" sz="1600" dirty="0"/>
              <a:t>If you wish, you can choose a method to simplify the physics shape.</a:t>
            </a:r>
            <a:endParaRPr lang="en-CA" sz="1600" dirty="0"/>
          </a:p>
        </p:txBody>
      </p:sp>
    </p:spTree>
    <p:extLst>
      <p:ext uri="{BB962C8B-B14F-4D97-AF65-F5344CB8AC3E}">
        <p14:creationId xmlns:p14="http://schemas.microsoft.com/office/powerpoint/2010/main" val="1733973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1F1C-A4E6-EB8C-3B80-D6B4DFADD43C}"/>
              </a:ext>
            </a:extLst>
          </p:cNvPr>
          <p:cNvSpPr>
            <a:spLocks noGrp="1"/>
          </p:cNvSpPr>
          <p:nvPr>
            <p:ph type="title"/>
          </p:nvPr>
        </p:nvSpPr>
        <p:spPr>
          <a:xfrm>
            <a:off x="571500" y="559678"/>
            <a:ext cx="6070460" cy="977720"/>
          </a:xfrm>
        </p:spPr>
        <p:txBody>
          <a:bodyPr/>
          <a:lstStyle/>
          <a:p>
            <a:r>
              <a:rPr lang="en-CA" dirty="0"/>
              <a:t>What is Second Life?</a:t>
            </a:r>
          </a:p>
        </p:txBody>
      </p:sp>
      <p:pic>
        <p:nvPicPr>
          <p:cNvPr id="5" name="Content Placeholder 4" descr="A person looking at a sign&#10;&#10;Description automatically generated">
            <a:extLst>
              <a:ext uri="{FF2B5EF4-FFF2-40B4-BE49-F238E27FC236}">
                <a16:creationId xmlns:a16="http://schemas.microsoft.com/office/drawing/2014/main" id="{222D1234-4215-CEB4-73B2-27FC8AC23299}"/>
              </a:ext>
            </a:extLst>
          </p:cNvPr>
          <p:cNvPicPr>
            <a:picLocks noGrp="1" noChangeAspect="1"/>
          </p:cNvPicPr>
          <p:nvPr>
            <p:ph idx="1"/>
          </p:nvPr>
        </p:nvPicPr>
        <p:blipFill>
          <a:blip r:embed="rId2"/>
          <a:stretch>
            <a:fillRect/>
          </a:stretch>
        </p:blipFill>
        <p:spPr>
          <a:xfrm>
            <a:off x="410835" y="1346479"/>
            <a:ext cx="8322329" cy="5411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023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The Upload Model Window in Firestorm: Upload Options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screenshot of a computer&#10;&#10;Description automatically generated">
            <a:extLst>
              <a:ext uri="{FF2B5EF4-FFF2-40B4-BE49-F238E27FC236}">
                <a16:creationId xmlns:a16="http://schemas.microsoft.com/office/drawing/2014/main" id="{51EF8038-754E-DA89-2909-8613F4914E9A}"/>
              </a:ext>
            </a:extLst>
          </p:cNvPr>
          <p:cNvPicPr>
            <a:picLocks noGrp="1" noChangeAspect="1"/>
          </p:cNvPicPr>
          <p:nvPr>
            <p:ph idx="1"/>
          </p:nvPr>
        </p:nvPicPr>
        <p:blipFill>
          <a:blip r:embed="rId2"/>
          <a:stretch>
            <a:fillRect/>
          </a:stretch>
        </p:blipFill>
        <p:spPr>
          <a:xfrm>
            <a:off x="1" y="1856970"/>
            <a:ext cx="6317796" cy="4046822"/>
          </a:xfrm>
        </p:spPr>
      </p:pic>
      <p:pic>
        <p:nvPicPr>
          <p:cNvPr id="7" name="Picture 6" descr="A screenshot of a computer&#10;&#10;Description automatically generated">
            <a:extLst>
              <a:ext uri="{FF2B5EF4-FFF2-40B4-BE49-F238E27FC236}">
                <a16:creationId xmlns:a16="http://schemas.microsoft.com/office/drawing/2014/main" id="{CF2BA1EB-2069-40AA-94E3-AD0526A9B174}"/>
              </a:ext>
            </a:extLst>
          </p:cNvPr>
          <p:cNvPicPr>
            <a:picLocks noChangeAspect="1"/>
          </p:cNvPicPr>
          <p:nvPr/>
        </p:nvPicPr>
        <p:blipFill>
          <a:blip r:embed="rId3"/>
          <a:stretch>
            <a:fillRect/>
          </a:stretch>
        </p:blipFill>
        <p:spPr>
          <a:xfrm>
            <a:off x="3644589" y="4886886"/>
            <a:ext cx="5346414" cy="1835461"/>
          </a:xfrm>
          <a:prstGeom prst="rect">
            <a:avLst/>
          </a:prstGeom>
        </p:spPr>
      </p:pic>
      <p:sp>
        <p:nvSpPr>
          <p:cNvPr id="3" name="TextBox 2">
            <a:extLst>
              <a:ext uri="{FF2B5EF4-FFF2-40B4-BE49-F238E27FC236}">
                <a16:creationId xmlns:a16="http://schemas.microsoft.com/office/drawing/2014/main" id="{2A8F3804-E535-6262-2FB9-306C37A21660}"/>
              </a:ext>
            </a:extLst>
          </p:cNvPr>
          <p:cNvSpPr txBox="1"/>
          <p:nvPr/>
        </p:nvSpPr>
        <p:spPr>
          <a:xfrm>
            <a:off x="6317796" y="2365490"/>
            <a:ext cx="2673207" cy="2308324"/>
          </a:xfrm>
          <a:prstGeom prst="rect">
            <a:avLst/>
          </a:prstGeom>
          <a:noFill/>
        </p:spPr>
        <p:txBody>
          <a:bodyPr wrap="square" rtlCol="0">
            <a:spAutoFit/>
          </a:bodyPr>
          <a:lstStyle/>
          <a:p>
            <a:r>
              <a:rPr lang="en-CA" sz="1600" dirty="0"/>
              <a:t>Firestorm will calculate the weights and upload fee when you click this button under the Upload Options tab.</a:t>
            </a:r>
          </a:p>
          <a:p>
            <a:endParaRPr lang="en-CA" sz="1600" dirty="0"/>
          </a:p>
          <a:p>
            <a:r>
              <a:rPr lang="en-CA" sz="1600" dirty="0"/>
              <a:t>Note that you will need to have purchased some Linden dollars to pay the fee to upload a mesh model.</a:t>
            </a:r>
          </a:p>
        </p:txBody>
      </p:sp>
    </p:spTree>
    <p:extLst>
      <p:ext uri="{BB962C8B-B14F-4D97-AF65-F5344CB8AC3E}">
        <p14:creationId xmlns:p14="http://schemas.microsoft.com/office/powerpoint/2010/main" val="3464645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err="1">
                <a:solidFill>
                  <a:schemeClr val="bg1"/>
                </a:solidFill>
              </a:rPr>
              <a:t>Rezzing</a:t>
            </a:r>
            <a:r>
              <a:rPr lang="en-US" dirty="0">
                <a:solidFill>
                  <a:schemeClr val="bg1"/>
                </a:solidFill>
              </a:rPr>
              <a:t> a Mesh Model In-World to Check It</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screenshot of a video game&#10;&#10;Description automatically generated">
            <a:extLst>
              <a:ext uri="{FF2B5EF4-FFF2-40B4-BE49-F238E27FC236}">
                <a16:creationId xmlns:a16="http://schemas.microsoft.com/office/drawing/2014/main" id="{335E4B86-78C3-6231-6382-9C711A9ECF24}"/>
              </a:ext>
            </a:extLst>
          </p:cNvPr>
          <p:cNvPicPr>
            <a:picLocks noGrp="1" noChangeAspect="1"/>
          </p:cNvPicPr>
          <p:nvPr>
            <p:ph idx="1"/>
          </p:nvPr>
        </p:nvPicPr>
        <p:blipFill>
          <a:blip r:embed="rId2"/>
          <a:stretch>
            <a:fillRect/>
          </a:stretch>
        </p:blipFill>
        <p:spPr>
          <a:xfrm>
            <a:off x="1" y="1944673"/>
            <a:ext cx="4682532" cy="4886543"/>
          </a:xfrm>
        </p:spPr>
      </p:pic>
      <p:sp>
        <p:nvSpPr>
          <p:cNvPr id="3" name="TextBox 2">
            <a:extLst>
              <a:ext uri="{FF2B5EF4-FFF2-40B4-BE49-F238E27FC236}">
                <a16:creationId xmlns:a16="http://schemas.microsoft.com/office/drawing/2014/main" id="{D21B0CB7-3FE5-0226-139E-05C06B4DF527}"/>
              </a:ext>
            </a:extLst>
          </p:cNvPr>
          <p:cNvSpPr txBox="1"/>
          <p:nvPr/>
        </p:nvSpPr>
        <p:spPr>
          <a:xfrm>
            <a:off x="4772966" y="2363509"/>
            <a:ext cx="4260501" cy="4524315"/>
          </a:xfrm>
          <a:prstGeom prst="rect">
            <a:avLst/>
          </a:prstGeom>
          <a:noFill/>
        </p:spPr>
        <p:txBody>
          <a:bodyPr wrap="square" rtlCol="0">
            <a:spAutoFit/>
          </a:bodyPr>
          <a:lstStyle/>
          <a:p>
            <a:r>
              <a:rPr lang="en-CA" dirty="0"/>
              <a:t>Your uploaded mesh model will appear as a new object (called simply </a:t>
            </a:r>
            <a:r>
              <a:rPr lang="en-CA" i="1" dirty="0"/>
              <a:t>Object</a:t>
            </a:r>
            <a:r>
              <a:rPr lang="en-CA" dirty="0"/>
              <a:t>) in your Objects folder in your Second Life inventory. </a:t>
            </a:r>
          </a:p>
          <a:p>
            <a:endParaRPr lang="en-CA" dirty="0"/>
          </a:p>
          <a:p>
            <a:r>
              <a:rPr lang="en-CA" dirty="0"/>
              <a:t>You will now want to </a:t>
            </a:r>
            <a:r>
              <a:rPr lang="en-CA" b="1" i="1" dirty="0"/>
              <a:t>rez</a:t>
            </a:r>
            <a:r>
              <a:rPr lang="en-CA" dirty="0"/>
              <a:t> (or </a:t>
            </a:r>
            <a:r>
              <a:rPr lang="en-CA" b="1" i="1" dirty="0" err="1"/>
              <a:t>rezz</a:t>
            </a:r>
            <a:r>
              <a:rPr lang="en-CA" dirty="0"/>
              <a:t>) your model, that is, to create or make an object appear in-world in Second Life. </a:t>
            </a:r>
          </a:p>
          <a:p>
            <a:endParaRPr lang="en-CA" dirty="0"/>
          </a:p>
          <a:p>
            <a:r>
              <a:rPr lang="en-CA" dirty="0" err="1"/>
              <a:t>Rezzing</a:t>
            </a:r>
            <a:r>
              <a:rPr lang="en-CA" dirty="0"/>
              <a:t> an object can be done by dragging it from a resident's inventory onto the ground (you must have build permissions on the land).</a:t>
            </a:r>
          </a:p>
          <a:p>
            <a:endParaRPr lang="en-CA" b="1" i="1" dirty="0"/>
          </a:p>
          <a:p>
            <a:r>
              <a:rPr lang="en-CA" dirty="0"/>
              <a:t>Then, right click on the mesh model, and select Edit from the </a:t>
            </a:r>
            <a:r>
              <a:rPr lang="en-CA"/>
              <a:t>pie menu.</a:t>
            </a:r>
            <a:endParaRPr lang="en-CA" dirty="0"/>
          </a:p>
        </p:txBody>
      </p:sp>
    </p:spTree>
    <p:extLst>
      <p:ext uri="{BB962C8B-B14F-4D97-AF65-F5344CB8AC3E}">
        <p14:creationId xmlns:p14="http://schemas.microsoft.com/office/powerpoint/2010/main" val="1186924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Editing Your Prim Build or Mesh Model In-World: </a:t>
            </a:r>
            <a:br>
              <a:rPr lang="en-US" dirty="0">
                <a:solidFill>
                  <a:schemeClr val="bg1"/>
                </a:solidFill>
              </a:rPr>
            </a:br>
            <a:r>
              <a:rPr lang="en-US" dirty="0">
                <a:solidFill>
                  <a:schemeClr val="bg1"/>
                </a:solidFill>
              </a:rPr>
              <a:t>The General Tab</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screenshot of a computer&#10;&#10;Description automatically generated">
            <a:extLst>
              <a:ext uri="{FF2B5EF4-FFF2-40B4-BE49-F238E27FC236}">
                <a16:creationId xmlns:a16="http://schemas.microsoft.com/office/drawing/2014/main" id="{83001866-5EF0-A579-97E5-124B93E260C3}"/>
              </a:ext>
            </a:extLst>
          </p:cNvPr>
          <p:cNvPicPr>
            <a:picLocks noGrp="1" noChangeAspect="1"/>
          </p:cNvPicPr>
          <p:nvPr>
            <p:ph idx="1"/>
          </p:nvPr>
        </p:nvPicPr>
        <p:blipFill>
          <a:blip r:embed="rId2"/>
          <a:stretch>
            <a:fillRect/>
          </a:stretch>
        </p:blipFill>
        <p:spPr>
          <a:xfrm>
            <a:off x="0" y="1957767"/>
            <a:ext cx="5243894" cy="4820652"/>
          </a:xfrm>
        </p:spPr>
      </p:pic>
      <p:sp>
        <p:nvSpPr>
          <p:cNvPr id="3" name="TextBox 2">
            <a:extLst>
              <a:ext uri="{FF2B5EF4-FFF2-40B4-BE49-F238E27FC236}">
                <a16:creationId xmlns:a16="http://schemas.microsoft.com/office/drawing/2014/main" id="{71387464-7904-06D6-56C6-0F332161CD07}"/>
              </a:ext>
            </a:extLst>
          </p:cNvPr>
          <p:cNvSpPr txBox="1"/>
          <p:nvPr/>
        </p:nvSpPr>
        <p:spPr>
          <a:xfrm>
            <a:off x="5375868" y="2295727"/>
            <a:ext cx="3739332" cy="4801314"/>
          </a:xfrm>
          <a:prstGeom prst="rect">
            <a:avLst/>
          </a:prstGeom>
          <a:noFill/>
        </p:spPr>
        <p:txBody>
          <a:bodyPr wrap="square" rtlCol="0">
            <a:spAutoFit/>
          </a:bodyPr>
          <a:lstStyle/>
          <a:p>
            <a:pPr marL="285750" indent="-285750">
              <a:buFont typeface="Arial" panose="020B0604020202020204" pitchFamily="34" charset="0"/>
              <a:buChar char="•"/>
            </a:pPr>
            <a:r>
              <a:rPr lang="en-US" dirty="0"/>
              <a:t>A newly created model has the default name "Object". Edit the Name box to give it a new name.</a:t>
            </a:r>
            <a:endParaRPr lang="en-CA" dirty="0"/>
          </a:p>
          <a:p>
            <a:pPr marL="285750" indent="-285750">
              <a:buFont typeface="Arial" panose="020B0604020202020204" pitchFamily="34" charset="0"/>
              <a:buChar char="•"/>
            </a:pPr>
            <a:r>
              <a:rPr lang="en-CA" dirty="0"/>
              <a:t>You can check the Land Impact (LI) of the object. (Resizing mesh objects can change the LI.)</a:t>
            </a:r>
          </a:p>
          <a:p>
            <a:pPr marL="285750" indent="-285750">
              <a:buFont typeface="Arial" panose="020B0604020202020204" pitchFamily="34" charset="0"/>
              <a:buChar char="•"/>
            </a:pPr>
            <a:r>
              <a:rPr lang="en-CA" dirty="0"/>
              <a:t>You can see the avatar names of the creator (uploader), the current owner, and the previous owner, as well as the active group of the creator.</a:t>
            </a:r>
          </a:p>
          <a:p>
            <a:pPr marL="285750" indent="-285750">
              <a:buFont typeface="Arial" panose="020B0604020202020204" pitchFamily="34" charset="0"/>
              <a:buChar char="•"/>
            </a:pPr>
            <a:r>
              <a:rPr lang="en-CA" dirty="0"/>
              <a:t>You can mark the mesh as For Sale, and set a selling price.</a:t>
            </a:r>
          </a:p>
          <a:p>
            <a:pPr marL="285750" indent="-285750">
              <a:buFont typeface="Arial" panose="020B0604020202020204" pitchFamily="34" charset="0"/>
              <a:buChar char="•"/>
            </a:pPr>
            <a:r>
              <a:rPr lang="en-CA" dirty="0"/>
              <a:t>You can set the mesh model’s permissions for the next owner (copy/modify) and for everyone.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80585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Object Permissions in Second Life</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0" y="2295727"/>
            <a:ext cx="9143999" cy="4486909"/>
          </a:xfrm>
        </p:spPr>
        <p:txBody>
          <a:bodyPr>
            <a:noAutofit/>
          </a:bodyPr>
          <a:lstStyle/>
          <a:p>
            <a:r>
              <a:rPr lang="en-US" sz="1600" dirty="0"/>
              <a:t> Permissions enable you to control what other people can do with the things you create. Permissions control: </a:t>
            </a:r>
            <a:r>
              <a:rPr lang="en-US" sz="1600" b="1" dirty="0"/>
              <a:t>Copying: </a:t>
            </a:r>
            <a:r>
              <a:rPr lang="en-US" sz="1600" dirty="0"/>
              <a:t>whether someone can make copies of your work; </a:t>
            </a:r>
            <a:r>
              <a:rPr lang="en-US" sz="1600" b="1" dirty="0"/>
              <a:t>Modifying: </a:t>
            </a:r>
            <a:r>
              <a:rPr lang="en-US" sz="1600" dirty="0"/>
              <a:t>whether someone can change your work; and </a:t>
            </a:r>
            <a:r>
              <a:rPr lang="en-US" sz="1600" b="1" dirty="0"/>
              <a:t>Transferring:</a:t>
            </a:r>
            <a:r>
              <a:rPr lang="en-US" sz="1600" dirty="0"/>
              <a:t> whether someone can give away (or sell) it to someone else.</a:t>
            </a:r>
          </a:p>
          <a:p>
            <a:r>
              <a:rPr lang="en-US" sz="1600" dirty="0"/>
              <a:t>If the object is inworld (</a:t>
            </a:r>
            <a:r>
              <a:rPr lang="en-US" sz="1600" dirty="0" err="1"/>
              <a:t>rezzed</a:t>
            </a:r>
            <a:r>
              <a:rPr lang="en-US" sz="1600" dirty="0"/>
              <a:t>), right-click it and choose Edit, then navigate to the General tab. If the object is in your inventory, right-click it and choose Properties. </a:t>
            </a:r>
          </a:p>
          <a:p>
            <a:r>
              <a:rPr lang="en-US" sz="1600" dirty="0"/>
              <a:t>Under the General tab, you can also set the permissions the next owner will have over the object or item. They are:</a:t>
            </a:r>
          </a:p>
          <a:p>
            <a:pPr lvl="1"/>
            <a:r>
              <a:rPr lang="en-US" sz="1600" dirty="0"/>
              <a:t>Modify: Checking this lets the next owner modify your creation. Unchecking it denies any modifications (i.e., makes it no-modify/no-mod)</a:t>
            </a:r>
          </a:p>
          <a:p>
            <a:pPr lvl="1"/>
            <a:r>
              <a:rPr lang="en-US" sz="1600" dirty="0"/>
              <a:t>Copy: Checking this lets the next owner copy your creation. If they drag the object from inventory to inworld, they will retain a copy in inventory. Unchecking it denies any copies; if they drag the object inworld it will leave their inventory until taken back into inventory.</a:t>
            </a:r>
          </a:p>
          <a:p>
            <a:pPr lvl="1"/>
            <a:r>
              <a:rPr lang="en-US" sz="1600" dirty="0"/>
              <a:t>Transfer: Checking this lets the next owner give your creation to someone else. If the object permits copying, they can sell copies. If the object does not permit copying, they can only sell the original. </a:t>
            </a:r>
            <a:endParaRPr sz="1600" dirty="0"/>
          </a:p>
        </p:txBody>
      </p:sp>
    </p:spTree>
    <p:extLst>
      <p:ext uri="{BB962C8B-B14F-4D97-AF65-F5344CB8AC3E}">
        <p14:creationId xmlns:p14="http://schemas.microsoft.com/office/powerpoint/2010/main" val="949693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Editing Your Prim Build or Mesh Model In-World:</a:t>
            </a:r>
            <a:br>
              <a:rPr lang="en-US" dirty="0">
                <a:solidFill>
                  <a:schemeClr val="bg1"/>
                </a:solidFill>
              </a:rPr>
            </a:br>
            <a:r>
              <a:rPr lang="en-US" dirty="0">
                <a:solidFill>
                  <a:schemeClr val="bg1"/>
                </a:solidFill>
              </a:rPr>
              <a:t>The Object Tab</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screenshot of a computer&#10;&#10;Description automatically generated">
            <a:extLst>
              <a:ext uri="{FF2B5EF4-FFF2-40B4-BE49-F238E27FC236}">
                <a16:creationId xmlns:a16="http://schemas.microsoft.com/office/drawing/2014/main" id="{CB6DC4C9-B94E-2C9F-F873-4BDC23C07485}"/>
              </a:ext>
            </a:extLst>
          </p:cNvPr>
          <p:cNvPicPr>
            <a:picLocks noGrp="1" noChangeAspect="1"/>
          </p:cNvPicPr>
          <p:nvPr>
            <p:ph idx="1"/>
          </p:nvPr>
        </p:nvPicPr>
        <p:blipFill>
          <a:blip r:embed="rId2"/>
          <a:stretch>
            <a:fillRect/>
          </a:stretch>
        </p:blipFill>
        <p:spPr>
          <a:xfrm>
            <a:off x="0" y="1896880"/>
            <a:ext cx="5773394" cy="4985775"/>
          </a:xfrm>
        </p:spPr>
      </p:pic>
      <p:sp>
        <p:nvSpPr>
          <p:cNvPr id="3" name="TextBox 2">
            <a:extLst>
              <a:ext uri="{FF2B5EF4-FFF2-40B4-BE49-F238E27FC236}">
                <a16:creationId xmlns:a16="http://schemas.microsoft.com/office/drawing/2014/main" id="{5F9621B9-EA3C-F8EC-DC54-076C97A9598B}"/>
              </a:ext>
            </a:extLst>
          </p:cNvPr>
          <p:cNvSpPr txBox="1"/>
          <p:nvPr/>
        </p:nvSpPr>
        <p:spPr>
          <a:xfrm>
            <a:off x="5857766" y="2328705"/>
            <a:ext cx="3201861" cy="4247317"/>
          </a:xfrm>
          <a:prstGeom prst="rect">
            <a:avLst/>
          </a:prstGeom>
          <a:noFill/>
        </p:spPr>
        <p:txBody>
          <a:bodyPr wrap="square" rtlCol="0">
            <a:spAutoFit/>
          </a:bodyPr>
          <a:lstStyle/>
          <a:p>
            <a:pPr marL="285750" indent="-285750">
              <a:buFont typeface="Arial" panose="020B0604020202020204" pitchFamily="34" charset="0"/>
              <a:buChar char="•"/>
            </a:pPr>
            <a:r>
              <a:rPr lang="en-US" dirty="0"/>
              <a:t>The Object tab allows you to edit the size, shape, and location of a mesh model.</a:t>
            </a:r>
          </a:p>
          <a:p>
            <a:pPr marL="285750" indent="-285750">
              <a:buFont typeface="Arial" panose="020B0604020202020204" pitchFamily="34" charset="0"/>
              <a:buChar char="•"/>
            </a:pPr>
            <a:r>
              <a:rPr lang="en-US" dirty="0"/>
              <a:t>Checking the Locked box prevents you from moving an object.</a:t>
            </a:r>
          </a:p>
          <a:p>
            <a:pPr marL="285750" indent="-285750">
              <a:buFont typeface="Arial" panose="020B0604020202020204" pitchFamily="34" charset="0"/>
              <a:buChar char="•"/>
            </a:pPr>
            <a:r>
              <a:rPr lang="en-US" dirty="0"/>
              <a:t>Checking the Physical box will apply the model’s physics; it will be affected by collisions and gravity.</a:t>
            </a:r>
          </a:p>
          <a:p>
            <a:pPr marL="285750" indent="-285750">
              <a:buFont typeface="Arial" panose="020B0604020202020204" pitchFamily="34" charset="0"/>
              <a:buChar char="•"/>
            </a:pPr>
            <a:r>
              <a:rPr lang="en-US" dirty="0"/>
              <a:t>You can also adjust the position, size, and rotation of the object (but I usually use the Move, Rotate, and Stretch buttons up top).</a:t>
            </a:r>
            <a:endParaRPr lang="en-CA" dirty="0"/>
          </a:p>
        </p:txBody>
      </p:sp>
    </p:spTree>
    <p:extLst>
      <p:ext uri="{BB962C8B-B14F-4D97-AF65-F5344CB8AC3E}">
        <p14:creationId xmlns:p14="http://schemas.microsoft.com/office/powerpoint/2010/main" val="3435418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Editing Your Prim Build or Mesh Model In-World:</a:t>
            </a:r>
            <a:br>
              <a:rPr lang="en-US" dirty="0">
                <a:solidFill>
                  <a:schemeClr val="bg1"/>
                </a:solidFill>
              </a:rPr>
            </a:br>
            <a:r>
              <a:rPr lang="en-US" dirty="0">
                <a:solidFill>
                  <a:schemeClr val="bg1"/>
                </a:solidFill>
              </a:rPr>
              <a:t>The Features Tab</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screenshot of a computer game&#10;&#10;Description automatically generated">
            <a:extLst>
              <a:ext uri="{FF2B5EF4-FFF2-40B4-BE49-F238E27FC236}">
                <a16:creationId xmlns:a16="http://schemas.microsoft.com/office/drawing/2014/main" id="{FE0C3E70-8B87-D0E6-E477-7A7FC3CC985D}"/>
              </a:ext>
            </a:extLst>
          </p:cNvPr>
          <p:cNvPicPr>
            <a:picLocks noGrp="1" noChangeAspect="1"/>
          </p:cNvPicPr>
          <p:nvPr>
            <p:ph idx="1"/>
          </p:nvPr>
        </p:nvPicPr>
        <p:blipFill>
          <a:blip r:embed="rId3"/>
          <a:stretch>
            <a:fillRect/>
          </a:stretch>
        </p:blipFill>
        <p:spPr>
          <a:xfrm>
            <a:off x="0" y="1869570"/>
            <a:ext cx="6001031" cy="4994646"/>
          </a:xfrm>
        </p:spPr>
      </p:pic>
      <p:sp>
        <p:nvSpPr>
          <p:cNvPr id="3" name="TextBox 2">
            <a:extLst>
              <a:ext uri="{FF2B5EF4-FFF2-40B4-BE49-F238E27FC236}">
                <a16:creationId xmlns:a16="http://schemas.microsoft.com/office/drawing/2014/main" id="{82921FD4-8D16-FAAC-37AA-7AA3B96D10AF}"/>
              </a:ext>
            </a:extLst>
          </p:cNvPr>
          <p:cNvSpPr txBox="1"/>
          <p:nvPr/>
        </p:nvSpPr>
        <p:spPr>
          <a:xfrm>
            <a:off x="6097404" y="2371411"/>
            <a:ext cx="2885822" cy="4247317"/>
          </a:xfrm>
          <a:prstGeom prst="rect">
            <a:avLst/>
          </a:prstGeom>
          <a:noFill/>
        </p:spPr>
        <p:txBody>
          <a:bodyPr wrap="square" rtlCol="0">
            <a:spAutoFit/>
          </a:bodyPr>
          <a:lstStyle/>
          <a:p>
            <a:pPr marL="285750" indent="-285750">
              <a:buFont typeface="Arial" panose="020B0604020202020204" pitchFamily="34" charset="0"/>
              <a:buChar char="•"/>
            </a:pPr>
            <a:r>
              <a:rPr lang="en-CA" dirty="0"/>
              <a:t>The Features tab is where you indicate that the item is </a:t>
            </a:r>
            <a:r>
              <a:rPr lang="en-CA" dirty="0" err="1"/>
              <a:t>animesh</a:t>
            </a:r>
            <a:r>
              <a:rPr lang="en-CA" dirty="0"/>
              <a:t> (animated mesh), and also where you can adjust the gravity, friction, density, and bounciness of a mesh model. </a:t>
            </a:r>
          </a:p>
          <a:p>
            <a:pPr marL="285750" indent="-285750">
              <a:buFont typeface="Arial" panose="020B0604020202020204" pitchFamily="34" charset="0"/>
              <a:buChar char="•"/>
            </a:pPr>
            <a:r>
              <a:rPr lang="en-US" dirty="0"/>
              <a:t>The gravity setting controls how hard gravity pulls downward on the object (negative values pull up). The range is -10 to 10.</a:t>
            </a:r>
            <a:endParaRPr lang="en-CA" dirty="0"/>
          </a:p>
        </p:txBody>
      </p:sp>
    </p:spTree>
    <p:extLst>
      <p:ext uri="{BB962C8B-B14F-4D97-AF65-F5344CB8AC3E}">
        <p14:creationId xmlns:p14="http://schemas.microsoft.com/office/powerpoint/2010/main" val="1611522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Editing Your Prim Build or Mesh Model In-World:</a:t>
            </a:r>
            <a:br>
              <a:rPr lang="en-US" dirty="0">
                <a:solidFill>
                  <a:schemeClr val="bg1"/>
                </a:solidFill>
              </a:rPr>
            </a:br>
            <a:r>
              <a:rPr lang="en-US" dirty="0">
                <a:solidFill>
                  <a:schemeClr val="bg1"/>
                </a:solidFill>
              </a:rPr>
              <a:t>The Texture Tab</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person in a body suit with tie dye patterns&#10;&#10;Description automatically generated">
            <a:extLst>
              <a:ext uri="{FF2B5EF4-FFF2-40B4-BE49-F238E27FC236}">
                <a16:creationId xmlns:a16="http://schemas.microsoft.com/office/drawing/2014/main" id="{DA2C3DD6-949F-0001-4407-48941CC5946E}"/>
              </a:ext>
            </a:extLst>
          </p:cNvPr>
          <p:cNvPicPr>
            <a:picLocks noGrp="1" noChangeAspect="1"/>
          </p:cNvPicPr>
          <p:nvPr>
            <p:ph idx="1"/>
          </p:nvPr>
        </p:nvPicPr>
        <p:blipFill>
          <a:blip r:embed="rId2"/>
          <a:stretch>
            <a:fillRect/>
          </a:stretch>
        </p:blipFill>
        <p:spPr>
          <a:xfrm>
            <a:off x="170822" y="1862216"/>
            <a:ext cx="5267856" cy="4989764"/>
          </a:xfrm>
        </p:spPr>
      </p:pic>
      <p:sp>
        <p:nvSpPr>
          <p:cNvPr id="3" name="TextBox 2">
            <a:extLst>
              <a:ext uri="{FF2B5EF4-FFF2-40B4-BE49-F238E27FC236}">
                <a16:creationId xmlns:a16="http://schemas.microsoft.com/office/drawing/2014/main" id="{987879BA-663D-52C0-C107-DC428AFAA302}"/>
              </a:ext>
            </a:extLst>
          </p:cNvPr>
          <p:cNvSpPr txBox="1"/>
          <p:nvPr/>
        </p:nvSpPr>
        <p:spPr>
          <a:xfrm>
            <a:off x="5542925" y="2320843"/>
            <a:ext cx="3496827" cy="4801314"/>
          </a:xfrm>
          <a:prstGeom prst="rect">
            <a:avLst/>
          </a:prstGeom>
          <a:noFill/>
        </p:spPr>
        <p:txBody>
          <a:bodyPr wrap="square" rtlCol="0">
            <a:spAutoFit/>
          </a:bodyPr>
          <a:lstStyle/>
          <a:p>
            <a:r>
              <a:rPr lang="en-CA" dirty="0"/>
              <a:t>Note that you will usually upload a mesh model with textures applied, but you can also upload a mesh model without any textures, then apply textures from your inventory to the mesh in-world. </a:t>
            </a:r>
            <a:r>
              <a:rPr lang="en-US" dirty="0"/>
              <a:t>Clicking the Texture box will open the </a:t>
            </a:r>
            <a:r>
              <a:rPr lang="en-US" b="1" dirty="0"/>
              <a:t>Pick Texture</a:t>
            </a:r>
            <a:r>
              <a:rPr lang="en-US" dirty="0"/>
              <a:t> floating window, allowing you to select a new texture. You can also drag a texture from your Inventory window onto the box, or directly onto the object. Clicking the Color box will open the </a:t>
            </a:r>
            <a:r>
              <a:rPr lang="en-US" b="1" dirty="0"/>
              <a:t>Color Picker</a:t>
            </a:r>
            <a:r>
              <a:rPr lang="en-US" dirty="0"/>
              <a:t> floating window. Color tints selected are additive to the color of the base texture.</a:t>
            </a:r>
            <a:endParaRPr lang="en-CA" dirty="0"/>
          </a:p>
          <a:p>
            <a:endParaRPr lang="en-CA" dirty="0"/>
          </a:p>
        </p:txBody>
      </p:sp>
    </p:spTree>
    <p:extLst>
      <p:ext uri="{BB962C8B-B14F-4D97-AF65-F5344CB8AC3E}">
        <p14:creationId xmlns:p14="http://schemas.microsoft.com/office/powerpoint/2010/main" val="3147172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Editing Your Prim Build or Mesh Model In-World:</a:t>
            </a:r>
            <a:br>
              <a:rPr lang="en-US" dirty="0">
                <a:solidFill>
                  <a:schemeClr val="bg1"/>
                </a:solidFill>
              </a:rPr>
            </a:br>
            <a:r>
              <a:rPr lang="en-US" dirty="0">
                <a:solidFill>
                  <a:schemeClr val="bg1"/>
                </a:solidFill>
              </a:rPr>
              <a:t>The Texture Tab</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person looking at a computer screen&#10;&#10;Description automatically generated">
            <a:extLst>
              <a:ext uri="{FF2B5EF4-FFF2-40B4-BE49-F238E27FC236}">
                <a16:creationId xmlns:a16="http://schemas.microsoft.com/office/drawing/2014/main" id="{29724E15-B421-2395-1119-3451D2FFE59F}"/>
              </a:ext>
            </a:extLst>
          </p:cNvPr>
          <p:cNvPicPr>
            <a:picLocks noGrp="1" noChangeAspect="1"/>
          </p:cNvPicPr>
          <p:nvPr>
            <p:ph idx="1"/>
          </p:nvPr>
        </p:nvPicPr>
        <p:blipFill>
          <a:blip r:embed="rId2"/>
          <a:stretch>
            <a:fillRect/>
          </a:stretch>
        </p:blipFill>
        <p:spPr>
          <a:xfrm>
            <a:off x="180138" y="2100952"/>
            <a:ext cx="8783724" cy="4649399"/>
          </a:xfrm>
        </p:spPr>
      </p:pic>
      <p:sp>
        <p:nvSpPr>
          <p:cNvPr id="3" name="Arrow: Down 2">
            <a:extLst>
              <a:ext uri="{FF2B5EF4-FFF2-40B4-BE49-F238E27FC236}">
                <a16:creationId xmlns:a16="http://schemas.microsoft.com/office/drawing/2014/main" id="{5D2A4EF7-434F-E041-0DAF-96130C45A5EE}"/>
              </a:ext>
            </a:extLst>
          </p:cNvPr>
          <p:cNvSpPr/>
          <p:nvPr/>
        </p:nvSpPr>
        <p:spPr>
          <a:xfrm rot="6173187">
            <a:off x="3199784" y="2675347"/>
            <a:ext cx="453869" cy="544545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13951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Editing Your Prim Build or Mesh Model In-World:</a:t>
            </a:r>
            <a:br>
              <a:rPr lang="en-US" dirty="0">
                <a:solidFill>
                  <a:schemeClr val="bg1"/>
                </a:solidFill>
              </a:rPr>
            </a:br>
            <a:r>
              <a:rPr lang="en-US" dirty="0">
                <a:solidFill>
                  <a:schemeClr val="bg1"/>
                </a:solidFill>
              </a:rPr>
              <a:t>The Content Tab</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5" name="Content Placeholder 4" descr="A screenshot of a computer screen&#10;&#10;Description automatically generated">
            <a:extLst>
              <a:ext uri="{FF2B5EF4-FFF2-40B4-BE49-F238E27FC236}">
                <a16:creationId xmlns:a16="http://schemas.microsoft.com/office/drawing/2014/main" id="{81DF5797-CEF5-4D67-BBA2-52BB4CB7253C}"/>
              </a:ext>
            </a:extLst>
          </p:cNvPr>
          <p:cNvPicPr>
            <a:picLocks noGrp="1" noChangeAspect="1"/>
          </p:cNvPicPr>
          <p:nvPr>
            <p:ph idx="1"/>
          </p:nvPr>
        </p:nvPicPr>
        <p:blipFill>
          <a:blip r:embed="rId2"/>
          <a:stretch>
            <a:fillRect/>
          </a:stretch>
        </p:blipFill>
        <p:spPr>
          <a:xfrm>
            <a:off x="100484" y="1861362"/>
            <a:ext cx="5496448" cy="4936488"/>
          </a:xfrm>
        </p:spPr>
      </p:pic>
      <p:sp>
        <p:nvSpPr>
          <p:cNvPr id="3" name="TextBox 2">
            <a:extLst>
              <a:ext uri="{FF2B5EF4-FFF2-40B4-BE49-F238E27FC236}">
                <a16:creationId xmlns:a16="http://schemas.microsoft.com/office/drawing/2014/main" id="{F114540A-8304-6AB0-16E7-9FEC4D3EE468}"/>
              </a:ext>
            </a:extLst>
          </p:cNvPr>
          <p:cNvSpPr txBox="1"/>
          <p:nvPr/>
        </p:nvSpPr>
        <p:spPr>
          <a:xfrm>
            <a:off x="5687367" y="2381459"/>
            <a:ext cx="3356149" cy="4524315"/>
          </a:xfrm>
          <a:prstGeom prst="rect">
            <a:avLst/>
          </a:prstGeom>
          <a:noFill/>
        </p:spPr>
        <p:txBody>
          <a:bodyPr wrap="square" rtlCol="0">
            <a:spAutoFit/>
          </a:bodyPr>
          <a:lstStyle/>
          <a:p>
            <a:r>
              <a:rPr lang="en-US" dirty="0"/>
              <a:t>The Content tab shows the internal contents of the selected object. An object can contain any type of inventory item, including other objects which in turn have nested contents. There is no set limit on the number of items that can be placed inside an object, though if it in the hundreds! However, please note that it can take some time to fetch or edit the contents if it is a high number. For example, a mesh door can have a script that opens and closes the door when touched. </a:t>
            </a:r>
            <a:endParaRPr lang="en-CA" dirty="0"/>
          </a:p>
        </p:txBody>
      </p:sp>
    </p:spTree>
    <p:extLst>
      <p:ext uri="{BB962C8B-B14F-4D97-AF65-F5344CB8AC3E}">
        <p14:creationId xmlns:p14="http://schemas.microsoft.com/office/powerpoint/2010/main" val="2962910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Collaborative Building in Second Life</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30629" y="2371411"/>
            <a:ext cx="4953837" cy="4401177"/>
          </a:xfrm>
        </p:spPr>
        <p:txBody>
          <a:bodyPr>
            <a:normAutofit/>
          </a:bodyPr>
          <a:lstStyle/>
          <a:p>
            <a:r>
              <a:rPr lang="en-US" dirty="0"/>
              <a:t>There are a few ways to allow friends to edit your objects in Second Life. This is often referred to as </a:t>
            </a:r>
            <a:r>
              <a:rPr lang="en-US" i="1" dirty="0"/>
              <a:t>collaborative building</a:t>
            </a:r>
            <a:r>
              <a:rPr lang="en-US" dirty="0"/>
              <a:t> or </a:t>
            </a:r>
            <a:r>
              <a:rPr lang="en-US" i="1" dirty="0"/>
              <a:t>collaborative creation</a:t>
            </a:r>
            <a:r>
              <a:rPr lang="en-US" dirty="0"/>
              <a:t>. It's a useful way to let groups of people work together on a building project. </a:t>
            </a:r>
          </a:p>
          <a:p>
            <a:pPr marL="0" indent="0">
              <a:buNone/>
            </a:pPr>
            <a:r>
              <a:rPr lang="en-US" b="1" dirty="0"/>
              <a:t>The group method </a:t>
            </a:r>
          </a:p>
          <a:p>
            <a:pPr>
              <a:buFont typeface="+mj-lt"/>
              <a:buAutoNum type="arabicPeriod"/>
            </a:pPr>
            <a:r>
              <a:rPr lang="en-US" dirty="0"/>
              <a:t>Right-click the object and choose </a:t>
            </a:r>
            <a:r>
              <a:rPr lang="en-US" b="1" dirty="0"/>
              <a:t>Edit</a:t>
            </a:r>
            <a:r>
              <a:rPr lang="en-US" dirty="0"/>
              <a:t> to bring up the object editor. </a:t>
            </a:r>
          </a:p>
          <a:p>
            <a:pPr>
              <a:buFont typeface="+mj-lt"/>
              <a:buAutoNum type="arabicPeriod"/>
            </a:pPr>
            <a:r>
              <a:rPr lang="en-US" dirty="0"/>
              <a:t>Click on the </a:t>
            </a:r>
            <a:r>
              <a:rPr lang="en-US" b="1" dirty="0"/>
              <a:t>General</a:t>
            </a:r>
            <a:r>
              <a:rPr lang="en-US" dirty="0"/>
              <a:t> tab in the editor. </a:t>
            </a:r>
          </a:p>
          <a:p>
            <a:pPr>
              <a:buFont typeface="+mj-lt"/>
              <a:buAutoNum type="arabicPeriod"/>
            </a:pPr>
            <a:r>
              <a:rPr lang="en-US" dirty="0"/>
              <a:t>Click on the </a:t>
            </a:r>
            <a:r>
              <a:rPr lang="en-US" b="1" dirty="0"/>
              <a:t>Edit Wrench</a:t>
            </a:r>
            <a:r>
              <a:rPr lang="en-US" dirty="0"/>
              <a:t> to the right of </a:t>
            </a:r>
            <a:r>
              <a:rPr lang="en-US" b="1" dirty="0"/>
              <a:t>Group</a:t>
            </a:r>
            <a:r>
              <a:rPr lang="en-US" dirty="0"/>
              <a:t> and assign the object to a group both you and your friend are in. </a:t>
            </a:r>
          </a:p>
          <a:p>
            <a:pPr>
              <a:buFont typeface="+mj-lt"/>
              <a:buAutoNum type="arabicPeriod"/>
            </a:pPr>
            <a:r>
              <a:rPr lang="en-US" dirty="0"/>
              <a:t>Check the </a:t>
            </a:r>
            <a:r>
              <a:rPr lang="en-US" b="1" dirty="0"/>
              <a:t>Share</a:t>
            </a:r>
            <a:r>
              <a:rPr lang="en-US" dirty="0"/>
              <a:t> checkbox below. </a:t>
            </a:r>
          </a:p>
          <a:p>
            <a:pPr marL="0" indent="0">
              <a:buNone/>
            </a:pPr>
            <a:r>
              <a:rPr lang="en-US" dirty="0"/>
              <a:t>If you want other group members to be able to take copies of your object, you should make sure to set the next owner permissions (Modify, Copy, Transfer) appropriately. </a:t>
            </a:r>
          </a:p>
          <a:p>
            <a:endParaRPr dirty="0"/>
          </a:p>
        </p:txBody>
      </p:sp>
      <p:pic>
        <p:nvPicPr>
          <p:cNvPr id="5" name="Picture 4" descr="A screenshot of a computer&#10;&#10;Description automatically generated">
            <a:extLst>
              <a:ext uri="{FF2B5EF4-FFF2-40B4-BE49-F238E27FC236}">
                <a16:creationId xmlns:a16="http://schemas.microsoft.com/office/drawing/2014/main" id="{BE41120A-3ACD-F5C6-995B-08A630C02EE0}"/>
              </a:ext>
            </a:extLst>
          </p:cNvPr>
          <p:cNvPicPr>
            <a:picLocks noChangeAspect="1"/>
          </p:cNvPicPr>
          <p:nvPr/>
        </p:nvPicPr>
        <p:blipFill>
          <a:blip r:embed="rId2"/>
          <a:stretch>
            <a:fillRect/>
          </a:stretch>
        </p:blipFill>
        <p:spPr>
          <a:xfrm>
            <a:off x="5288654" y="1819718"/>
            <a:ext cx="3855345" cy="5080988"/>
          </a:xfrm>
          <a:prstGeom prst="rect">
            <a:avLst/>
          </a:prstGeom>
        </p:spPr>
      </p:pic>
    </p:spTree>
    <p:extLst>
      <p:ext uri="{BB962C8B-B14F-4D97-AF65-F5344CB8AC3E}">
        <p14:creationId xmlns:p14="http://schemas.microsoft.com/office/powerpoint/2010/main" val="1218883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382C-8EC0-EBB4-9DCD-5710E4A85E96}"/>
              </a:ext>
            </a:extLst>
          </p:cNvPr>
          <p:cNvSpPr>
            <a:spLocks noGrp="1"/>
          </p:cNvSpPr>
          <p:nvPr>
            <p:ph type="title"/>
          </p:nvPr>
        </p:nvSpPr>
        <p:spPr>
          <a:xfrm>
            <a:off x="281354" y="559677"/>
            <a:ext cx="3165576" cy="5569817"/>
          </a:xfrm>
        </p:spPr>
        <p:txBody>
          <a:bodyPr>
            <a:normAutofit fontScale="90000"/>
          </a:bodyPr>
          <a:lstStyle/>
          <a:p>
            <a:r>
              <a:rPr lang="en-US" sz="2700" dirty="0">
                <a:latin typeface="Century Schoolbook" panose="02040604050505020304" pitchFamily="18" charset="0"/>
              </a:rPr>
              <a:t>Celia Pearce, Bobby Blackburn, and Carl </a:t>
            </a:r>
            <a:r>
              <a:rPr lang="en-US" sz="2700" dirty="0" err="1">
                <a:latin typeface="Century Schoolbook" panose="02040604050505020304" pitchFamily="18" charset="0"/>
              </a:rPr>
              <a:t>Symborski</a:t>
            </a:r>
            <a:r>
              <a:rPr lang="en-US" sz="2700" dirty="0">
                <a:latin typeface="Century Schoolbook" panose="02040604050505020304" pitchFamily="18" charset="0"/>
              </a:rPr>
              <a:t>, in their Virtual Worlds Survey Report (2015), write about six key features that all virtual worlds share:</a:t>
            </a:r>
            <a:br>
              <a:rPr lang="en-US" sz="2400" dirty="0">
                <a:latin typeface="Century Schoolbook" panose="02040604050505020304" pitchFamily="18" charset="0"/>
              </a:rPr>
            </a:br>
            <a:br>
              <a:rPr lang="en-US" sz="2400" dirty="0">
                <a:latin typeface="Century Schoolbook" panose="02040604050505020304" pitchFamily="18" charset="0"/>
              </a:rPr>
            </a:br>
            <a:br>
              <a:rPr lang="en-US" sz="2400" dirty="0">
                <a:latin typeface="Century Schoolbook" panose="02040604050505020304" pitchFamily="18" charset="0"/>
              </a:rPr>
            </a:br>
            <a:br>
              <a:rPr lang="en-US" sz="2400" dirty="0">
                <a:latin typeface="Century Schoolbook" panose="02040604050505020304" pitchFamily="18" charset="0"/>
              </a:rPr>
            </a:br>
            <a:br>
              <a:rPr lang="en-US" sz="2400" dirty="0">
                <a:latin typeface="Century Schoolbook" panose="02040604050505020304" pitchFamily="18" charset="0"/>
              </a:rPr>
            </a:br>
            <a:br>
              <a:rPr lang="en-US" sz="2400" dirty="0">
                <a:latin typeface="Century Schoolbook" panose="02040604050505020304" pitchFamily="18" charset="0"/>
              </a:rPr>
            </a:br>
            <a:br>
              <a:rPr lang="en-US" sz="2400" dirty="0">
                <a:latin typeface="Century Schoolbook" panose="02040604050505020304" pitchFamily="18" charset="0"/>
              </a:rPr>
            </a:br>
            <a:r>
              <a:rPr lang="en-US" sz="1600" dirty="0">
                <a:latin typeface="Century Schoolbook" panose="02040604050505020304" pitchFamily="18" charset="0"/>
              </a:rPr>
              <a:t>Source: </a:t>
            </a:r>
            <a:r>
              <a:rPr lang="en-US" sz="1600" dirty="0">
                <a:latin typeface="+mn-lt"/>
                <a:hlinkClick r:id="rId2"/>
              </a:rPr>
              <a:t>https://cpandfriends.com/wp-content/uploads/2015/03/vwsurveyreport_final_publicationedition1.pdf</a:t>
            </a:r>
            <a:endParaRPr lang="en-CA" sz="1600" dirty="0">
              <a:latin typeface="+mn-lt"/>
            </a:endParaRPr>
          </a:p>
        </p:txBody>
      </p:sp>
      <p:sp>
        <p:nvSpPr>
          <p:cNvPr id="3" name="Content Placeholder 2">
            <a:extLst>
              <a:ext uri="{FF2B5EF4-FFF2-40B4-BE49-F238E27FC236}">
                <a16:creationId xmlns:a16="http://schemas.microsoft.com/office/drawing/2014/main" id="{96F434DD-69A1-44A3-5CD3-DF7BB1BBBF67}"/>
              </a:ext>
            </a:extLst>
          </p:cNvPr>
          <p:cNvSpPr>
            <a:spLocks noGrp="1"/>
          </p:cNvSpPr>
          <p:nvPr>
            <p:ph idx="1"/>
          </p:nvPr>
        </p:nvSpPr>
        <p:spPr>
          <a:xfrm>
            <a:off x="3886200" y="569066"/>
            <a:ext cx="4976446" cy="6146366"/>
          </a:xfrm>
        </p:spPr>
        <p:txBody>
          <a:bodyPr>
            <a:normAutofit/>
          </a:bodyPr>
          <a:lstStyle/>
          <a:p>
            <a:pPr marL="0" indent="0">
              <a:buNone/>
            </a:pPr>
            <a:r>
              <a:rPr lang="en-US" sz="1600" dirty="0"/>
              <a:t> “There are many different types of virtual worlds; however, according to virtual worlds experts from both academia and industry, virtual worlds have the following features in common:</a:t>
            </a:r>
          </a:p>
          <a:p>
            <a:pPr marL="342900" indent="-342900">
              <a:buFont typeface="+mj-lt"/>
              <a:buAutoNum type="arabicPeriod"/>
            </a:pPr>
            <a:r>
              <a:rPr lang="en-US" sz="1600" b="1" dirty="0"/>
              <a:t>Shared Space: </a:t>
            </a:r>
            <a:r>
              <a:rPr lang="en-US" sz="1600" dirty="0"/>
              <a:t>the world allows many users to participate at once.</a:t>
            </a:r>
          </a:p>
          <a:p>
            <a:pPr marL="342900" indent="-342900">
              <a:buFont typeface="+mj-lt"/>
              <a:buAutoNum type="arabicPeriod"/>
            </a:pPr>
            <a:r>
              <a:rPr lang="en-US" sz="1600" b="1" dirty="0"/>
              <a:t>Graphical User Interface: </a:t>
            </a:r>
            <a:r>
              <a:rPr lang="en-US" sz="1600" dirty="0"/>
              <a:t>the world depicts space visually, ranging in style from 2D “cartoon” imagery to more immersive 3D environments.</a:t>
            </a:r>
          </a:p>
          <a:p>
            <a:pPr marL="342900" indent="-342900">
              <a:buFont typeface="+mj-lt"/>
              <a:buAutoNum type="arabicPeriod"/>
            </a:pPr>
            <a:r>
              <a:rPr lang="en-US" sz="1600" b="1" dirty="0"/>
              <a:t>Immediacy: </a:t>
            </a:r>
            <a:r>
              <a:rPr lang="en-US" sz="1600" dirty="0"/>
              <a:t>interaction takes place in real time.</a:t>
            </a:r>
          </a:p>
          <a:p>
            <a:pPr marL="342900" indent="-342900">
              <a:buFont typeface="+mj-lt"/>
              <a:buAutoNum type="arabicPeriod"/>
            </a:pPr>
            <a:r>
              <a:rPr lang="en-US" sz="1600" b="1" dirty="0"/>
              <a:t>Interactivity: </a:t>
            </a:r>
            <a:r>
              <a:rPr lang="en-US" sz="1600" dirty="0"/>
              <a:t>the world allows users to alter, develop, build, or submit customized content.</a:t>
            </a:r>
          </a:p>
          <a:p>
            <a:pPr marL="342900" indent="-342900">
              <a:buFont typeface="+mj-lt"/>
              <a:buAutoNum type="arabicPeriod"/>
            </a:pPr>
            <a:r>
              <a:rPr lang="en-US" sz="1600" b="1" dirty="0"/>
              <a:t>Persistence: </a:t>
            </a:r>
            <a:r>
              <a:rPr lang="en-US" sz="1600" dirty="0"/>
              <a:t>the world’s existence continues regardless of whether individual users are logged in.</a:t>
            </a:r>
          </a:p>
          <a:p>
            <a:pPr marL="342900" indent="-342900">
              <a:buFont typeface="+mj-lt"/>
              <a:buAutoNum type="arabicPeriod"/>
            </a:pPr>
            <a:r>
              <a:rPr lang="en-US" sz="1600" b="1" dirty="0"/>
              <a:t>Socialization/Community: </a:t>
            </a:r>
            <a:r>
              <a:rPr lang="en-US" sz="1600" dirty="0"/>
              <a:t>the world allows and encourages the formation of in-world social groups like teams, guilds, clubs, cliques, housemates, neighborhoods, etc.”</a:t>
            </a:r>
            <a:endParaRPr lang="en-CA" sz="1600" dirty="0"/>
          </a:p>
        </p:txBody>
      </p:sp>
    </p:spTree>
    <p:extLst>
      <p:ext uri="{BB962C8B-B14F-4D97-AF65-F5344CB8AC3E}">
        <p14:creationId xmlns:p14="http://schemas.microsoft.com/office/powerpoint/2010/main" val="3091348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Collaborative Building in Second Life</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30629" y="2355238"/>
            <a:ext cx="8707379" cy="2568454"/>
          </a:xfrm>
        </p:spPr>
        <p:txBody>
          <a:bodyPr>
            <a:normAutofit fontScale="55000" lnSpcReduction="20000"/>
          </a:bodyPr>
          <a:lstStyle/>
          <a:p>
            <a:pPr marL="0" indent="0">
              <a:lnSpc>
                <a:spcPct val="120000"/>
              </a:lnSpc>
              <a:buNone/>
            </a:pPr>
            <a:r>
              <a:rPr lang="en-US" sz="2900" b="1" dirty="0"/>
              <a:t>The friend method </a:t>
            </a:r>
          </a:p>
          <a:p>
            <a:pPr>
              <a:lnSpc>
                <a:spcPct val="120000"/>
              </a:lnSpc>
              <a:buFont typeface="+mj-lt"/>
              <a:buAutoNum type="arabicPeriod"/>
            </a:pPr>
            <a:r>
              <a:rPr lang="en-US" sz="2900" dirty="0"/>
              <a:t>Open your friends list by clicking </a:t>
            </a:r>
            <a:r>
              <a:rPr lang="en-US" sz="2900" b="1" dirty="0"/>
              <a:t>Communicate</a:t>
            </a:r>
            <a:r>
              <a:rPr lang="en-US" sz="2900" dirty="0"/>
              <a:t> &gt; </a:t>
            </a:r>
            <a:r>
              <a:rPr lang="en-US" sz="2900" b="1" dirty="0"/>
              <a:t>Friends</a:t>
            </a:r>
            <a:r>
              <a:rPr lang="en-US" sz="2900" dirty="0"/>
              <a:t>. </a:t>
            </a:r>
          </a:p>
          <a:p>
            <a:pPr>
              <a:lnSpc>
                <a:spcPct val="120000"/>
              </a:lnSpc>
              <a:buFont typeface="+mj-lt"/>
              <a:buAutoNum type="arabicPeriod"/>
            </a:pPr>
            <a:r>
              <a:rPr lang="en-US" sz="2900" dirty="0"/>
              <a:t>View your friend's profile by clicking the </a:t>
            </a:r>
            <a:r>
              <a:rPr lang="en-US" sz="2900" b="1" dirty="0"/>
              <a:t>View profile</a:t>
            </a:r>
            <a:r>
              <a:rPr lang="en-US" sz="2900" dirty="0"/>
              <a:t> icon on the far right by his or her name. </a:t>
            </a:r>
          </a:p>
          <a:p>
            <a:pPr>
              <a:lnSpc>
                <a:spcPct val="120000"/>
              </a:lnSpc>
              <a:buFont typeface="+mj-lt"/>
              <a:buAutoNum type="arabicPeriod"/>
            </a:pPr>
            <a:r>
              <a:rPr lang="en-US" sz="2900" dirty="0"/>
              <a:t>Click the </a:t>
            </a:r>
            <a:r>
              <a:rPr lang="en-US" sz="2900" b="1" dirty="0"/>
              <a:t>Gear </a:t>
            </a:r>
            <a:r>
              <a:rPr lang="en-US" sz="2900" dirty="0"/>
              <a:t>button on the upper right of the profile window that appears and select </a:t>
            </a:r>
            <a:r>
              <a:rPr lang="en-US" sz="2900" b="1" dirty="0"/>
              <a:t>Permissions </a:t>
            </a:r>
            <a:r>
              <a:rPr lang="en-US" sz="2900" dirty="0"/>
              <a:t>from the dropdown.  </a:t>
            </a:r>
          </a:p>
          <a:p>
            <a:pPr>
              <a:lnSpc>
                <a:spcPct val="120000"/>
              </a:lnSpc>
              <a:buFont typeface="+mj-lt"/>
              <a:buAutoNum type="arabicPeriod"/>
            </a:pPr>
            <a:r>
              <a:rPr lang="en-US" sz="2900" dirty="0"/>
              <a:t>Click on the icon with the hover-over saying </a:t>
            </a:r>
            <a:r>
              <a:rPr lang="en-US" sz="2900" b="1" dirty="0"/>
              <a:t>This friend can edit, delete or take your objects</a:t>
            </a:r>
            <a:r>
              <a:rPr lang="en-US" sz="2900" dirty="0"/>
              <a:t>. </a:t>
            </a:r>
          </a:p>
          <a:p>
            <a:pPr>
              <a:lnSpc>
                <a:spcPct val="120000"/>
              </a:lnSpc>
              <a:buFont typeface="+mj-lt"/>
              <a:buAutoNum type="arabicPeriod"/>
            </a:pPr>
            <a:r>
              <a:rPr lang="en-US" sz="2900" dirty="0"/>
              <a:t>Click </a:t>
            </a:r>
            <a:r>
              <a:rPr lang="en-US" sz="2900" b="1" dirty="0"/>
              <a:t>Save.</a:t>
            </a:r>
            <a:endParaRPr lang="en-US" sz="2900" dirty="0">
              <a:effectLst/>
            </a:endParaRPr>
          </a:p>
        </p:txBody>
      </p:sp>
      <p:pic>
        <p:nvPicPr>
          <p:cNvPr id="6" name="Picture 5" descr="A screenshot of a computer&#10;&#10;Description automatically generated">
            <a:extLst>
              <a:ext uri="{FF2B5EF4-FFF2-40B4-BE49-F238E27FC236}">
                <a16:creationId xmlns:a16="http://schemas.microsoft.com/office/drawing/2014/main" id="{ED7CFD2F-E6DC-1DC7-967C-941F3F15C7EB}"/>
              </a:ext>
            </a:extLst>
          </p:cNvPr>
          <p:cNvPicPr>
            <a:picLocks noChangeAspect="1"/>
          </p:cNvPicPr>
          <p:nvPr/>
        </p:nvPicPr>
        <p:blipFill>
          <a:blip r:embed="rId2"/>
          <a:stretch>
            <a:fillRect/>
          </a:stretch>
        </p:blipFill>
        <p:spPr>
          <a:xfrm>
            <a:off x="1911055" y="4247378"/>
            <a:ext cx="7232945" cy="3344173"/>
          </a:xfrm>
          <a:prstGeom prst="rect">
            <a:avLst/>
          </a:prstGeom>
        </p:spPr>
      </p:pic>
      <p:sp>
        <p:nvSpPr>
          <p:cNvPr id="7" name="TextBox 6">
            <a:extLst>
              <a:ext uri="{FF2B5EF4-FFF2-40B4-BE49-F238E27FC236}">
                <a16:creationId xmlns:a16="http://schemas.microsoft.com/office/drawing/2014/main" id="{C9860A1F-7D01-B7E9-A9C5-5AF42ADD2BD6}"/>
              </a:ext>
            </a:extLst>
          </p:cNvPr>
          <p:cNvSpPr txBox="1"/>
          <p:nvPr/>
        </p:nvSpPr>
        <p:spPr>
          <a:xfrm>
            <a:off x="86345" y="4943708"/>
            <a:ext cx="1738365" cy="1477328"/>
          </a:xfrm>
          <a:prstGeom prst="rect">
            <a:avLst/>
          </a:prstGeom>
          <a:noFill/>
        </p:spPr>
        <p:txBody>
          <a:bodyPr wrap="square" rtlCol="0">
            <a:spAutoFit/>
          </a:bodyPr>
          <a:lstStyle/>
          <a:p>
            <a:r>
              <a:rPr lang="en-US" sz="1800" b="1" dirty="0">
                <a:effectLst/>
              </a:rPr>
              <a:t>Important:</a:t>
            </a:r>
            <a:r>
              <a:rPr lang="en-US" sz="1800" dirty="0">
                <a:effectLst/>
              </a:rPr>
              <a:t> This gives your friend the ability to edit </a:t>
            </a:r>
            <a:r>
              <a:rPr lang="en-US" sz="1800" b="1" u="sng" dirty="0">
                <a:effectLst/>
              </a:rPr>
              <a:t>all </a:t>
            </a:r>
            <a:r>
              <a:rPr lang="en-US" sz="1800" dirty="0">
                <a:effectLst/>
              </a:rPr>
              <a:t>of your objects!</a:t>
            </a:r>
            <a:endParaRPr lang="en-CA" dirty="0"/>
          </a:p>
        </p:txBody>
      </p:sp>
    </p:spTree>
    <p:extLst>
      <p:ext uri="{BB962C8B-B14F-4D97-AF65-F5344CB8AC3E}">
        <p14:creationId xmlns:p14="http://schemas.microsoft.com/office/powerpoint/2010/main" val="3768639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Second Life’s Impact</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endParaRPr lang="en-CA"/>
          </a:p>
        </p:txBody>
      </p:sp>
      <p:sp>
        <p:nvSpPr>
          <p:cNvPr id="3" name="Content Placeholder 2"/>
          <p:cNvSpPr>
            <a:spLocks noGrp="1"/>
          </p:cNvSpPr>
          <p:nvPr>
            <p:ph idx="1"/>
          </p:nvPr>
        </p:nvSpPr>
        <p:spPr>
          <a:xfrm>
            <a:off x="720089" y="2295728"/>
            <a:ext cx="7700011" cy="3818934"/>
          </a:xfrm>
        </p:spPr>
        <p:txBody>
          <a:bodyPr>
            <a:noAutofit/>
          </a:bodyPr>
          <a:lstStyle/>
          <a:p>
            <a:r>
              <a:rPr lang="en-CA" sz="1600" dirty="0"/>
              <a:t>Second Life has had an immeasurable impact on all the virtual worlds which came after it, including the newest crop of social virtual reality platforms, such as </a:t>
            </a:r>
            <a:r>
              <a:rPr lang="en-CA" sz="1600" dirty="0" err="1"/>
              <a:t>VRChat</a:t>
            </a:r>
            <a:r>
              <a:rPr lang="en-CA" sz="1600" dirty="0"/>
              <a:t> and Rec Room.</a:t>
            </a:r>
          </a:p>
          <a:p>
            <a:r>
              <a:rPr lang="en-CA" sz="1600" dirty="0"/>
              <a:t>At age 20, </a:t>
            </a:r>
            <a:r>
              <a:rPr lang="en-CA" sz="1600" dirty="0">
                <a:hlinkClick r:id="rId2"/>
              </a:rPr>
              <a:t>Second Life is the perfect model of a mature, fully-evolved virtual world</a:t>
            </a:r>
            <a:r>
              <a:rPr lang="en-CA" sz="1600" dirty="0"/>
              <a:t>, from which these newer platforms can learn from (both successes and failures!) and emulate.</a:t>
            </a:r>
          </a:p>
          <a:p>
            <a:r>
              <a:rPr lang="en-CA" sz="1600" dirty="0"/>
              <a:t>The line between games and virtual worlds is continuing to blur (for example, Fortnite has hosted concerts and set up  </a:t>
            </a:r>
            <a:r>
              <a:rPr lang="en-US" sz="1600" dirty="0">
                <a:hlinkClick r:id="rId3"/>
              </a:rPr>
              <a:t>Fortnite Party Royale</a:t>
            </a:r>
            <a:r>
              <a:rPr lang="en-US" sz="1600" dirty="0"/>
              <a:t>, an open-ended, non-combat extension).</a:t>
            </a:r>
          </a:p>
          <a:p>
            <a:r>
              <a:rPr lang="en-US" sz="1600" dirty="0"/>
              <a:t>One of the reasons that Second Life has had such extraordinary longevity and success is that people have made an investment in the (sub)cultures and communities that they belong to. </a:t>
            </a:r>
          </a:p>
          <a:p>
            <a:r>
              <a:rPr lang="en-US" sz="1600" dirty="0"/>
              <a:t>Also, Second Life has proven that people will spend a </a:t>
            </a:r>
            <a:r>
              <a:rPr lang="en-US" sz="1600" b="1" i="1" dirty="0"/>
              <a:t>significant </a:t>
            </a:r>
            <a:r>
              <a:rPr lang="en-US" sz="1600" dirty="0"/>
              <a:t>amount of time and money on customizing their avatars to their liking, leading to a thriving in-world economy. </a:t>
            </a:r>
            <a:endParaRPr sz="1600" dirty="0"/>
          </a:p>
        </p:txBody>
      </p:sp>
    </p:spTree>
    <p:extLst>
      <p:ext uri="{BB962C8B-B14F-4D97-AF65-F5344CB8AC3E}">
        <p14:creationId xmlns:p14="http://schemas.microsoft.com/office/powerpoint/2010/main" val="1953577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Why didn’t SL become even more popular? </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720089" y="2399072"/>
            <a:ext cx="7700011" cy="4458928"/>
          </a:xfrm>
        </p:spPr>
        <p:txBody>
          <a:bodyPr>
            <a:normAutofit fontScale="92500" lnSpcReduction="10000"/>
          </a:bodyPr>
          <a:lstStyle/>
          <a:p>
            <a:r>
              <a:rPr lang="en-US" b="1" dirty="0"/>
              <a:t>Lack of mobile support</a:t>
            </a:r>
            <a:r>
              <a:rPr lang="en-US" dirty="0"/>
              <a:t>: Second Life predates smartphones and tablets, and it was designed to require specialized client software running on a desktop or laptop computer. Past attempts to provide mobile access to SL have not been very successful. However, Linden Lab is now actively working on a mobile app (iOS and Android versions), which may be publicly released later this year. </a:t>
            </a:r>
          </a:p>
          <a:p>
            <a:r>
              <a:rPr lang="en-US" dirty="0"/>
              <a:t>Second Life had, and still has, </a:t>
            </a:r>
            <a:r>
              <a:rPr lang="en-US" b="1" dirty="0"/>
              <a:t>too steep a learning curve</a:t>
            </a:r>
            <a:r>
              <a:rPr lang="en-US" dirty="0"/>
              <a:t>. Longtime SL blogger Chic Aeon writes:</a:t>
            </a:r>
          </a:p>
          <a:p>
            <a:pPr lvl="1"/>
            <a:r>
              <a:rPr lang="en-US" dirty="0"/>
              <a:t>“SL is simply NOT easy to learn. Items came in </a:t>
            </a:r>
            <a:r>
              <a:rPr lang="en-US" i="1" dirty="0"/>
              <a:t>boxes</a:t>
            </a:r>
            <a:r>
              <a:rPr lang="en-US" dirty="0"/>
              <a:t> that needed to be </a:t>
            </a:r>
            <a:r>
              <a:rPr lang="en-US" i="1" dirty="0"/>
              <a:t>unpacked </a:t>
            </a:r>
            <a:r>
              <a:rPr lang="en-US" dirty="0"/>
              <a:t>in an area where people could </a:t>
            </a:r>
            <a:r>
              <a:rPr lang="en-US" i="1" dirty="0"/>
              <a:t>rez</a:t>
            </a:r>
            <a:r>
              <a:rPr lang="en-US" dirty="0"/>
              <a:t> things and </a:t>
            </a:r>
            <a:r>
              <a:rPr lang="en-US" i="1" dirty="0"/>
              <a:t>open</a:t>
            </a:r>
            <a:r>
              <a:rPr lang="en-US" dirty="0"/>
              <a:t> them. Think about that sentence and all you had to learn just to get some free clothes to try on your avatar…It takes a real interest to stick around and learn all you need to know to navigate these virtual world waters.”</a:t>
            </a:r>
          </a:p>
          <a:p>
            <a:r>
              <a:rPr lang="en-US" dirty="0"/>
              <a:t>Second Life </a:t>
            </a:r>
            <a:r>
              <a:rPr lang="en-US" b="1" dirty="0"/>
              <a:t>user demographics </a:t>
            </a:r>
            <a:r>
              <a:rPr lang="en-US" dirty="0"/>
              <a:t>skew significantly older than most other virtual worlds and games. </a:t>
            </a:r>
            <a:r>
              <a:rPr lang="en-US" dirty="0">
                <a:hlinkClick r:id="rId2"/>
              </a:rPr>
              <a:t>Longtime SL blogger Wagner James Au wrote in 2018</a:t>
            </a:r>
            <a:r>
              <a:rPr lang="en-US" dirty="0"/>
              <a:t>:</a:t>
            </a:r>
          </a:p>
          <a:p>
            <a:pPr lvl="1"/>
            <a:r>
              <a:rPr lang="en-US" dirty="0"/>
              <a:t>“The last time Linden Lab reported SL user demographics in 2008, 15% of the population were over 45, and 23% were between 35-44 in age…Ten years later, any of those users who are still in Second Life are in their 40s, 50s, 60s, even 70s and 80s. And the reality is, a small but significant percentage are, sadly, going to pass away every year.”</a:t>
            </a:r>
          </a:p>
          <a:p>
            <a:r>
              <a:rPr lang="en-US" dirty="0"/>
              <a:t>Second Life’s </a:t>
            </a:r>
            <a:r>
              <a:rPr lang="en-US" b="1" dirty="0"/>
              <a:t>open-ended nature</a:t>
            </a:r>
            <a:r>
              <a:rPr lang="en-US" dirty="0"/>
              <a:t>, which tends to appeal to creative types like artists and role-players (i.e., “Your world, your imagination”), doesn’t appeal as much to traditional gameplayers who prefer something more structured and goal-oriented (although you can certainly create games in SL, none have ever become SL’s “killer app”).</a:t>
            </a:r>
            <a:endParaRPr dirty="0"/>
          </a:p>
        </p:txBody>
      </p:sp>
    </p:spTree>
    <p:extLst>
      <p:ext uri="{BB962C8B-B14F-4D97-AF65-F5344CB8AC3E}">
        <p14:creationId xmlns:p14="http://schemas.microsoft.com/office/powerpoint/2010/main" val="82650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Why didn’t Second Life die out?</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720089" y="2491992"/>
            <a:ext cx="7700011" cy="4190162"/>
          </a:xfrm>
        </p:spPr>
        <p:txBody>
          <a:bodyPr>
            <a:normAutofit lnSpcReduction="10000"/>
          </a:bodyPr>
          <a:lstStyle/>
          <a:p>
            <a:r>
              <a:rPr lang="en-US" sz="1600" dirty="0"/>
              <a:t>The mainstream news media often likes to portray Second Life as quaint, outdated and underused, and popular culture has ridiculed SL’s users as socially awkward losers (e.g. Dwight </a:t>
            </a:r>
            <a:r>
              <a:rPr lang="en-US" sz="1600" dirty="0" err="1"/>
              <a:t>Schrute</a:t>
            </a:r>
            <a:r>
              <a:rPr lang="en-US" sz="1600" dirty="0"/>
              <a:t> in </a:t>
            </a:r>
            <a:r>
              <a:rPr lang="en-US" sz="1600" i="1" dirty="0"/>
              <a:t>The Office</a:t>
            </a:r>
            <a:r>
              <a:rPr lang="en-US" sz="1600" dirty="0"/>
              <a:t>, season 4, episode 9). So why has Second Life confounded expectations, and is still alive and thriving over 20 years after its launch in 2003?</a:t>
            </a:r>
          </a:p>
          <a:p>
            <a:r>
              <a:rPr lang="en-US" sz="1600" b="1" dirty="0"/>
              <a:t>Creativity: </a:t>
            </a:r>
            <a:r>
              <a:rPr lang="en-US" sz="1600" dirty="0"/>
              <a:t>Second Life is an unparalleled blank canvas for self-expression and creativity. This unbridled user-generated creativity takes SL into new directions.</a:t>
            </a:r>
          </a:p>
          <a:p>
            <a:r>
              <a:rPr lang="en-US" sz="1600" b="1" dirty="0"/>
              <a:t>Community: </a:t>
            </a:r>
            <a:r>
              <a:rPr lang="en-US" sz="1600" dirty="0"/>
              <a:t>SL users tend to form in-world friendships and relationships, which tend to keep them coming back. Also, SL is an example of the network effect: the more people who use a platform, the more people it draws in, and the more valuable that network becomes (example, Second Life versus </a:t>
            </a:r>
            <a:r>
              <a:rPr lang="en-US" sz="1600" dirty="0" err="1"/>
              <a:t>OpenSim</a:t>
            </a:r>
            <a:r>
              <a:rPr lang="en-US" sz="1600" dirty="0"/>
              <a:t>).</a:t>
            </a:r>
            <a:endParaRPr lang="en-US" sz="1600" b="1" dirty="0"/>
          </a:p>
          <a:p>
            <a:r>
              <a:rPr lang="en-US" sz="1600" b="1" dirty="0"/>
              <a:t>Investment: </a:t>
            </a:r>
            <a:r>
              <a:rPr lang="en-US" sz="1600" dirty="0"/>
              <a:t>Longtime SL users tend to invest a significant amount of time and money in developing and styling an avatar who represents them, and if they were to go somewhere else, they would not be able to take that avatar with them. Therefore, they stick around. Many users have been in Second Life for well over a decade (I have been in SL for 17 years). </a:t>
            </a:r>
            <a:endParaRPr sz="1600" dirty="0"/>
          </a:p>
        </p:txBody>
      </p:sp>
    </p:spTree>
    <p:extLst>
      <p:ext uri="{BB962C8B-B14F-4D97-AF65-F5344CB8AC3E}">
        <p14:creationId xmlns:p14="http://schemas.microsoft.com/office/powerpoint/2010/main" val="2156799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81B43-2892-AFF1-301A-EBF11F60C4A5}"/>
              </a:ext>
            </a:extLst>
          </p:cNvPr>
          <p:cNvSpPr>
            <a:spLocks noGrp="1"/>
          </p:cNvSpPr>
          <p:nvPr>
            <p:ph type="title"/>
          </p:nvPr>
        </p:nvSpPr>
        <p:spPr>
          <a:xfrm>
            <a:off x="571503" y="633779"/>
            <a:ext cx="4082748" cy="2068478"/>
          </a:xfrm>
        </p:spPr>
        <p:txBody>
          <a:bodyPr>
            <a:normAutofit/>
          </a:bodyPr>
          <a:lstStyle/>
          <a:p>
            <a:pPr algn="l"/>
            <a:r>
              <a:rPr lang="en-US" sz="3500">
                <a:solidFill>
                  <a:schemeClr val="tx1"/>
                </a:solidFill>
              </a:rPr>
              <a:t>Why didn’t Second Life die?</a:t>
            </a:r>
            <a:br>
              <a:rPr lang="en-US" sz="3500">
                <a:solidFill>
                  <a:schemeClr val="tx1"/>
                </a:solidFill>
              </a:rPr>
            </a:br>
            <a:br>
              <a:rPr lang="en-US" sz="3500">
                <a:solidFill>
                  <a:schemeClr val="tx1"/>
                </a:solidFill>
              </a:rPr>
            </a:br>
            <a:r>
              <a:rPr lang="en-US" sz="3500">
                <a:solidFill>
                  <a:schemeClr val="tx1"/>
                </a:solidFill>
              </a:rPr>
              <a:t>One word: SEX</a:t>
            </a:r>
          </a:p>
        </p:txBody>
      </p:sp>
      <p:sp>
        <p:nvSpPr>
          <p:cNvPr id="14"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5380579"/>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txBody>
          <a:bodyPr/>
          <a:lstStyle/>
          <a:p>
            <a:endParaRPr lang="en-US"/>
          </a:p>
        </p:txBody>
      </p:sp>
      <p:sp>
        <p:nvSpPr>
          <p:cNvPr id="9" name="Content Placeholder 8">
            <a:extLst>
              <a:ext uri="{FF2B5EF4-FFF2-40B4-BE49-F238E27FC236}">
                <a16:creationId xmlns:a16="http://schemas.microsoft.com/office/drawing/2014/main" id="{6D5AFF18-FEC0-8B26-3B41-A59AE0D754C0}"/>
              </a:ext>
            </a:extLst>
          </p:cNvPr>
          <p:cNvSpPr>
            <a:spLocks noGrp="1"/>
          </p:cNvSpPr>
          <p:nvPr>
            <p:ph idx="1"/>
          </p:nvPr>
        </p:nvSpPr>
        <p:spPr>
          <a:xfrm>
            <a:off x="571501" y="2886500"/>
            <a:ext cx="4082750" cy="3730610"/>
          </a:xfrm>
        </p:spPr>
        <p:txBody>
          <a:bodyPr>
            <a:normAutofit lnSpcReduction="10000"/>
          </a:bodyPr>
          <a:lstStyle/>
          <a:p>
            <a:r>
              <a:rPr lang="en-US" dirty="0"/>
              <a:t>Second Life makes a not insignificant portion of its profit from the dozens of adult-rated regions on the grid, catering to just about every sexual fetish and kink imaginable. In fact, Second Life is so successful at this aspect of the business </a:t>
            </a:r>
            <a:r>
              <a:rPr lang="en-US" dirty="0">
                <a:hlinkClick r:id="rId2"/>
              </a:rPr>
              <a:t>that it makes it almost impossible for any other adult virtual world to get a financial foothold</a:t>
            </a:r>
            <a:r>
              <a:rPr lang="en-US" dirty="0"/>
              <a:t>. Sex sells, and it’s part of the reason for Second Life’s longevity.</a:t>
            </a:r>
          </a:p>
          <a:p>
            <a:r>
              <a:rPr lang="en-US" dirty="0">
                <a:solidFill>
                  <a:schemeClr val="tx1"/>
                </a:solidFill>
              </a:rPr>
              <a:t>Most other virtual world platforms have some hidden-away adult content if you know who to ask or where to look (e.g. </a:t>
            </a:r>
            <a:r>
              <a:rPr lang="en-US" dirty="0" err="1">
                <a:solidFill>
                  <a:schemeClr val="tx1"/>
                </a:solidFill>
                <a:hlinkClick r:id="rId3"/>
              </a:rPr>
              <a:t>VRChat</a:t>
            </a:r>
            <a:r>
              <a:rPr lang="en-US" dirty="0">
                <a:solidFill>
                  <a:schemeClr val="tx1"/>
                </a:solidFill>
              </a:rPr>
              <a:t>), but few other platforms support it as openly and honestly as SL (aside from the purely sexual virtual worlds).</a:t>
            </a:r>
          </a:p>
        </p:txBody>
      </p:sp>
      <p:sp>
        <p:nvSpPr>
          <p:cNvPr id="16" name="Freeform: Shape 15">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1249" y="0"/>
            <a:ext cx="4082750"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cartoon of a person in a chair&#10;&#10;Description automatically generated">
            <a:extLst>
              <a:ext uri="{FF2B5EF4-FFF2-40B4-BE49-F238E27FC236}">
                <a16:creationId xmlns:a16="http://schemas.microsoft.com/office/drawing/2014/main" id="{AD26BA4C-0988-D0E8-D096-532D61D80828}"/>
              </a:ext>
            </a:extLst>
          </p:cNvPr>
          <p:cNvPicPr>
            <a:picLocks noChangeAspect="1"/>
          </p:cNvPicPr>
          <p:nvPr/>
        </p:nvPicPr>
        <p:blipFill rotWithShape="1">
          <a:blip r:embed="rId4"/>
          <a:srcRect r="2" b="3566"/>
          <a:stretch/>
        </p:blipFill>
        <p:spPr>
          <a:xfrm>
            <a:off x="5232700" y="10"/>
            <a:ext cx="3911300"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Tree>
    <p:extLst>
      <p:ext uri="{BB962C8B-B14F-4D97-AF65-F5344CB8AC3E}">
        <p14:creationId xmlns:p14="http://schemas.microsoft.com/office/powerpoint/2010/main" val="2641156440"/>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0090" y="434101"/>
            <a:ext cx="5377314" cy="1232750"/>
          </a:xfrm>
        </p:spPr>
        <p:txBody>
          <a:bodyPr anchor="b">
            <a:normAutofit/>
          </a:bodyPr>
          <a:lstStyle/>
          <a:p>
            <a:r>
              <a:rPr lang="en-US" dirty="0">
                <a:solidFill>
                  <a:schemeClr val="bg1"/>
                </a:solidFill>
              </a:rPr>
              <a:t>The Future</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endParaRPr lang="en-CA"/>
          </a:p>
        </p:txBody>
      </p:sp>
      <p:sp>
        <p:nvSpPr>
          <p:cNvPr id="3" name="Content Placeholder 2"/>
          <p:cNvSpPr>
            <a:spLocks noGrp="1"/>
          </p:cNvSpPr>
          <p:nvPr>
            <p:ph idx="1"/>
          </p:nvPr>
        </p:nvSpPr>
        <p:spPr>
          <a:xfrm>
            <a:off x="80387" y="2371411"/>
            <a:ext cx="4491613" cy="4280597"/>
          </a:xfrm>
        </p:spPr>
        <p:txBody>
          <a:bodyPr>
            <a:noAutofit/>
          </a:bodyPr>
          <a:lstStyle/>
          <a:p>
            <a:r>
              <a:rPr lang="en-CA" sz="1800" dirty="0"/>
              <a:t>Second Life is a significant cash cow for Linden Lab, the company that makes it, and it would appear that (despite lacking the userbase of, say, Fortnite or Roblox) it will have a long, healthy life ahead of it.</a:t>
            </a:r>
          </a:p>
          <a:p>
            <a:r>
              <a:rPr lang="en-CA" sz="1800" dirty="0"/>
              <a:t>Linden Lab did try to launch a social VR platform, called Sansar, which was sold off to a third party before the company itself went into private hands. Sansar, despite being one of the most beautiful social VR platforms, has struggled to find an audience, both under Linden Lab and in third-party hands, although it does still have a small but committed userbase.</a:t>
            </a:r>
            <a:endParaRPr sz="1800" dirty="0"/>
          </a:p>
        </p:txBody>
      </p:sp>
      <p:pic>
        <p:nvPicPr>
          <p:cNvPr id="5" name="Picture 4" descr="A person wearing sunglasses and a colorful shirt&#10;&#10;Description automatically generated">
            <a:extLst>
              <a:ext uri="{FF2B5EF4-FFF2-40B4-BE49-F238E27FC236}">
                <a16:creationId xmlns:a16="http://schemas.microsoft.com/office/drawing/2014/main" id="{99DCC656-EBE1-EEB0-9382-FA4C65CC8BE5}"/>
              </a:ext>
            </a:extLst>
          </p:cNvPr>
          <p:cNvPicPr>
            <a:picLocks noChangeAspect="1"/>
          </p:cNvPicPr>
          <p:nvPr/>
        </p:nvPicPr>
        <p:blipFill>
          <a:blip r:embed="rId2"/>
          <a:stretch>
            <a:fillRect/>
          </a:stretch>
        </p:blipFill>
        <p:spPr>
          <a:xfrm>
            <a:off x="4496381" y="2162966"/>
            <a:ext cx="4647619" cy="4704762"/>
          </a:xfrm>
          <a:prstGeom prst="rect">
            <a:avLst/>
          </a:prstGeom>
        </p:spPr>
      </p:pic>
    </p:spTree>
    <p:extLst>
      <p:ext uri="{BB962C8B-B14F-4D97-AF65-F5344CB8AC3E}">
        <p14:creationId xmlns:p14="http://schemas.microsoft.com/office/powerpoint/2010/main" val="2413512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5D44-34EB-C465-0EB5-834C8B5A4547}"/>
              </a:ext>
            </a:extLst>
          </p:cNvPr>
          <p:cNvSpPr>
            <a:spLocks noGrp="1"/>
          </p:cNvSpPr>
          <p:nvPr>
            <p:ph type="title"/>
          </p:nvPr>
        </p:nvSpPr>
        <p:spPr/>
        <p:txBody>
          <a:bodyPr/>
          <a:lstStyle/>
          <a:p>
            <a:r>
              <a:rPr lang="en-CA" dirty="0"/>
              <a:t>Questions</a:t>
            </a:r>
            <a:r>
              <a:rPr lang="en-CA"/>
              <a:t>? </a:t>
            </a:r>
            <a:endParaRPr lang="en-CA" dirty="0"/>
          </a:p>
        </p:txBody>
      </p:sp>
      <p:sp>
        <p:nvSpPr>
          <p:cNvPr id="3" name="Content Placeholder 2">
            <a:extLst>
              <a:ext uri="{FF2B5EF4-FFF2-40B4-BE49-F238E27FC236}">
                <a16:creationId xmlns:a16="http://schemas.microsoft.com/office/drawing/2014/main" id="{6975061B-213B-6BDB-6BD4-EF9D10756335}"/>
              </a:ext>
            </a:extLst>
          </p:cNvPr>
          <p:cNvSpPr>
            <a:spLocks noGrp="1"/>
          </p:cNvSpPr>
          <p:nvPr>
            <p:ph idx="1"/>
          </p:nvPr>
        </p:nvSpPr>
        <p:spPr/>
        <p:txBody>
          <a:bodyPr>
            <a:normAutofit/>
          </a:bodyPr>
          <a:lstStyle/>
          <a:p>
            <a:pPr marL="0" indent="0">
              <a:buNone/>
            </a:pPr>
            <a:r>
              <a:rPr lang="en-CA" sz="2000" dirty="0"/>
              <a:t>Ryan Schultz</a:t>
            </a:r>
          </a:p>
          <a:p>
            <a:pPr marL="0" indent="0">
              <a:buNone/>
            </a:pPr>
            <a:r>
              <a:rPr lang="en-CA" sz="2000" i="1" dirty="0"/>
              <a:t>Ryan Schultz: News and Views on Virtual Worlds, Social VR and the Metaverse </a:t>
            </a:r>
            <a:r>
              <a:rPr lang="en-CA" sz="2000" dirty="0"/>
              <a:t>(my blog): https://ryanschultz.com </a:t>
            </a:r>
          </a:p>
        </p:txBody>
      </p:sp>
    </p:spTree>
    <p:extLst>
      <p:ext uri="{BB962C8B-B14F-4D97-AF65-F5344CB8AC3E}">
        <p14:creationId xmlns:p14="http://schemas.microsoft.com/office/powerpoint/2010/main" val="659154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Background and History: The Earliest Years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endParaRPr lang="en-CA"/>
          </a:p>
        </p:txBody>
      </p:sp>
      <p:sp>
        <p:nvSpPr>
          <p:cNvPr id="3" name="Content Placeholder 2"/>
          <p:cNvSpPr>
            <a:spLocks noGrp="1"/>
          </p:cNvSpPr>
          <p:nvPr>
            <p:ph idx="1"/>
          </p:nvPr>
        </p:nvSpPr>
        <p:spPr>
          <a:xfrm>
            <a:off x="721993" y="2295727"/>
            <a:ext cx="7700011" cy="4486909"/>
          </a:xfrm>
        </p:spPr>
        <p:txBody>
          <a:bodyPr>
            <a:normAutofit lnSpcReduction="10000"/>
          </a:bodyPr>
          <a:lstStyle/>
          <a:p>
            <a:r>
              <a:rPr lang="en-CA" dirty="0"/>
              <a:t>Linden Lab (the company that makes Second Life) was founded by Philip Rosedale in 1999</a:t>
            </a:r>
          </a:p>
          <a:p>
            <a:r>
              <a:rPr lang="en-CA" dirty="0"/>
              <a:t>Originally, they were a hardware company focused on research and development of haptics (</a:t>
            </a:r>
            <a:r>
              <a:rPr lang="en-US" dirty="0"/>
              <a:t>technology that can create an experience of touch by applying forces, vibrations, or motions to the user)</a:t>
            </a:r>
            <a:endParaRPr lang="en-CA" dirty="0"/>
          </a:p>
          <a:p>
            <a:r>
              <a:rPr lang="en-CA" dirty="0"/>
              <a:t>The company needed a virtual world in which to test their hardware, so they created what was then called </a:t>
            </a:r>
            <a:r>
              <a:rPr lang="en-CA" dirty="0" err="1"/>
              <a:t>LindenWorld</a:t>
            </a:r>
            <a:r>
              <a:rPr lang="en-CA" dirty="0"/>
              <a:t> in 2001 (watch </a:t>
            </a:r>
            <a:r>
              <a:rPr lang="en-CA" dirty="0">
                <a:hlinkClick r:id="rId2"/>
              </a:rPr>
              <a:t>this August 2001 video of </a:t>
            </a:r>
            <a:r>
              <a:rPr lang="en-CA" dirty="0" err="1">
                <a:hlinkClick r:id="rId2"/>
              </a:rPr>
              <a:t>LindenWorld</a:t>
            </a:r>
            <a:r>
              <a:rPr lang="en-CA" dirty="0">
                <a:hlinkClick r:id="rId2"/>
              </a:rPr>
              <a:t> on YouTube </a:t>
            </a:r>
            <a:r>
              <a:rPr lang="en-CA" dirty="0"/>
              <a:t>to get a sense of what this testbed platform was like; it is </a:t>
            </a:r>
            <a:r>
              <a:rPr lang="en-CA" i="1" dirty="0"/>
              <a:t>very</a:t>
            </a:r>
            <a:r>
              <a:rPr lang="en-CA" dirty="0"/>
              <a:t> different from what it has become after 20 years!)</a:t>
            </a:r>
          </a:p>
          <a:p>
            <a:r>
              <a:rPr lang="en-CA" dirty="0"/>
              <a:t>Eventually, Linden Lab abandoned hardware development altogether and decided to focus on continuing to build the virtual world they had created as a testbed.</a:t>
            </a:r>
          </a:p>
          <a:p>
            <a:r>
              <a:rPr lang="en-CA" dirty="0"/>
              <a:t>The first “resident” (the name Linden Lab employees give to non-employee users) joined on the first day of alpha testing on March 12, 2002</a:t>
            </a:r>
          </a:p>
          <a:p>
            <a:r>
              <a:rPr lang="en-CA" dirty="0"/>
              <a:t>After a series of beta test periods, </a:t>
            </a:r>
            <a:r>
              <a:rPr lang="en-CA" dirty="0" err="1"/>
              <a:t>LindenWorld</a:t>
            </a:r>
            <a:r>
              <a:rPr lang="en-CA" dirty="0"/>
              <a:t> (renamed Second Life) officially launched to the public on June 23, 2003</a:t>
            </a:r>
          </a:p>
          <a:p>
            <a:r>
              <a:rPr lang="en-CA" dirty="0"/>
              <a:t>To put this into some context, Second Life launched a year before Facebook (February 4, 2004) and four years before the launch of the iPhone (June 29, 2007)</a:t>
            </a:r>
            <a:endParaRPr dirty="0"/>
          </a:p>
        </p:txBody>
      </p:sp>
    </p:spTree>
    <p:extLst>
      <p:ext uri="{BB962C8B-B14F-4D97-AF65-F5344CB8AC3E}">
        <p14:creationId xmlns:p14="http://schemas.microsoft.com/office/powerpoint/2010/main" val="2341342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Background and History: Economy and Currency</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721993" y="2295727"/>
            <a:ext cx="7700011" cy="4562273"/>
          </a:xfrm>
        </p:spPr>
        <p:txBody>
          <a:bodyPr>
            <a:normAutofit/>
          </a:bodyPr>
          <a:lstStyle/>
          <a:p>
            <a:r>
              <a:rPr lang="en-CA" dirty="0"/>
              <a:t>Second Life launched without an economy or an in-world currency. The Linden dollar (L$) was introduced by the end of 2003, and the </a:t>
            </a:r>
            <a:r>
              <a:rPr lang="en-CA" dirty="0" err="1"/>
              <a:t>LindeX</a:t>
            </a:r>
            <a:r>
              <a:rPr lang="en-CA" dirty="0"/>
              <a:t> currency exchange followed about two years later.</a:t>
            </a:r>
          </a:p>
          <a:p>
            <a:r>
              <a:rPr lang="en-US" dirty="0"/>
              <a:t>The </a:t>
            </a:r>
            <a:r>
              <a:rPr lang="en-US" dirty="0" err="1"/>
              <a:t>LindeX</a:t>
            </a:r>
            <a:r>
              <a:rPr lang="en-US" dirty="0"/>
              <a:t> is a service created and run by Linden Lab that allows residents to trade Linden dollars for U.S. dollars, and vice versa. This meant that content creators could earn income in world (in Linden dollars), and then convert their L$ to US$ and cash out their profits. This led to one of the reasons Second Life is still in operation 20 years later: people making money!</a:t>
            </a:r>
          </a:p>
          <a:p>
            <a:r>
              <a:rPr lang="en-US" dirty="0"/>
              <a:t>Many people began earning a part-time or even full-time income by making and selling virtual goods and services to other avatars, setting up stores in Second Life. </a:t>
            </a:r>
          </a:p>
          <a:p>
            <a:r>
              <a:rPr lang="en-US" dirty="0"/>
              <a:t>While in the beginning, Second Life's business model was primarily based on paid memberships (which later evolved into 3 levels of Premium accounts), the focus soon shifted to land sales. Residents became able to acquire and rent land, which in turn also became a business model for some entrepreneurial residents. (Interestingly, the trend has gone back to more of a focus on paid memberships and fees as the primary source of income, with a gradual lowering of land costs over time, as physical server farms migrated to the cloud.)</a:t>
            </a:r>
            <a:endParaRPr lang="en-CA" dirty="0"/>
          </a:p>
        </p:txBody>
      </p:sp>
    </p:spTree>
    <p:extLst>
      <p:ext uri="{BB962C8B-B14F-4D97-AF65-F5344CB8AC3E}">
        <p14:creationId xmlns:p14="http://schemas.microsoft.com/office/powerpoint/2010/main" val="120446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Background and History: The “Gold Rush” Years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160775" y="2466549"/>
            <a:ext cx="5858190" cy="4324371"/>
          </a:xfrm>
        </p:spPr>
        <p:txBody>
          <a:bodyPr>
            <a:normAutofit fontScale="92500"/>
          </a:bodyPr>
          <a:lstStyle/>
          <a:p>
            <a:r>
              <a:rPr lang="en-CA" dirty="0"/>
              <a:t>In May 2006, </a:t>
            </a:r>
            <a:r>
              <a:rPr lang="en-US" dirty="0"/>
              <a:t>a Second Life avatar named Anshe Chung graced the cover of </a:t>
            </a:r>
            <a:r>
              <a:rPr lang="en-US" i="1" dirty="0"/>
              <a:t>Businessweek </a:t>
            </a:r>
            <a:r>
              <a:rPr lang="en-US" dirty="0"/>
              <a:t>magazine, which told the story of how she (in real life, a Chinese-German woman named </a:t>
            </a:r>
            <a:r>
              <a:rPr lang="en-CA" dirty="0" err="1"/>
              <a:t>Ailin</a:t>
            </a:r>
            <a:r>
              <a:rPr lang="en-CA" dirty="0"/>
              <a:t> </a:t>
            </a:r>
            <a:r>
              <a:rPr lang="en-CA" dirty="0" err="1"/>
              <a:t>Graef</a:t>
            </a:r>
            <a:r>
              <a:rPr lang="en-CA" dirty="0"/>
              <a:t>) </a:t>
            </a:r>
            <a:r>
              <a:rPr lang="en-US" dirty="0"/>
              <a:t>became the first online personality to achieve a net worth exceeding one million U.S. dollars from profits entirely earned inside a virtual world (by buying, developing and subdividing Second Life regions and selling or renting them out to other users). Her land business was so successful that it persists to this day!</a:t>
            </a:r>
          </a:p>
          <a:p>
            <a:r>
              <a:rPr lang="en-US" dirty="0"/>
              <a:t>The news sparked a two-year “gold rush” period (2006-2008), as people realized that they, too, could actually earn real money in Second Life, and they began joining the platform in ever-increasing numbers. Dozens of real-life companies and brands decided to set up shop in Second Life: Dell, Toyota, Nissan, Sun Microsystems, IBM, even American Apparel and Playboy. </a:t>
            </a:r>
          </a:p>
          <a:p>
            <a:r>
              <a:rPr lang="en-US" dirty="0"/>
              <a:t>Unfortunately, this corporate heyday did not last long. By the end of 2008, most real-world corporations were pulling out, not seeing the benefit (i.e. profit) in running operations on a virtual world, especially during a grueling recession.</a:t>
            </a:r>
            <a:endParaRPr lang="en-CA" dirty="0"/>
          </a:p>
        </p:txBody>
      </p:sp>
      <p:pic>
        <p:nvPicPr>
          <p:cNvPr id="5" name="Picture 4" descr="A magazine cover with a person in a red dress&#10;&#10;Description automatically generated">
            <a:extLst>
              <a:ext uri="{FF2B5EF4-FFF2-40B4-BE49-F238E27FC236}">
                <a16:creationId xmlns:a16="http://schemas.microsoft.com/office/drawing/2014/main" id="{5721AA75-D4BC-1262-0A9E-1FBA411CE4EF}"/>
              </a:ext>
            </a:extLst>
          </p:cNvPr>
          <p:cNvPicPr>
            <a:picLocks noChangeAspect="1"/>
          </p:cNvPicPr>
          <p:nvPr/>
        </p:nvPicPr>
        <p:blipFill>
          <a:blip r:embed="rId3"/>
          <a:stretch>
            <a:fillRect/>
          </a:stretch>
        </p:blipFill>
        <p:spPr>
          <a:xfrm>
            <a:off x="6018963" y="2466550"/>
            <a:ext cx="3125035" cy="4143819"/>
          </a:xfrm>
          <a:prstGeom prst="rect">
            <a:avLst/>
          </a:prstGeom>
        </p:spPr>
      </p:pic>
    </p:spTree>
    <p:extLst>
      <p:ext uri="{BB962C8B-B14F-4D97-AF65-F5344CB8AC3E}">
        <p14:creationId xmlns:p14="http://schemas.microsoft.com/office/powerpoint/2010/main" val="1127813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p:cNvSpPr>
            <a:spLocks noGrp="1"/>
          </p:cNvSpPr>
          <p:nvPr>
            <p:ph type="title"/>
          </p:nvPr>
        </p:nvSpPr>
        <p:spPr>
          <a:xfrm>
            <a:off x="720090" y="434101"/>
            <a:ext cx="5377314" cy="1232750"/>
          </a:xfrm>
        </p:spPr>
        <p:txBody>
          <a:bodyPr anchor="b">
            <a:normAutofit fontScale="90000"/>
          </a:bodyPr>
          <a:lstStyle/>
          <a:p>
            <a:r>
              <a:rPr lang="en-US" dirty="0">
                <a:solidFill>
                  <a:schemeClr val="bg1"/>
                </a:solidFill>
              </a:rPr>
              <a:t>Background and History: The Later Years</a:t>
            </a:r>
          </a:p>
        </p:txBody>
      </p:sp>
      <p:cxnSp>
        <p:nvCxnSpPr>
          <p:cNvPr id="12" name="Straight Connector 11">
            <a:extLst>
              <a:ext uri="{FF2B5EF4-FFF2-40B4-BE49-F238E27FC236}">
                <a16:creationId xmlns:a16="http://schemas.microsoft.com/office/drawing/2014/main" id="{C6C21149-7D17-44C2-AFB6-4D931DC55F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676579"/>
            <a:ext cx="6097404"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6">
            <a:extLst>
              <a:ext uri="{FF2B5EF4-FFF2-40B4-BE49-F238E27FC236}">
                <a16:creationId xmlns:a16="http://schemas.microsoft.com/office/drawing/2014/main" id="{C2E5FCF0-567A-448C-A6E3-920BFC702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38008" y="938535"/>
            <a:ext cx="305991"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 name="Content Placeholder 2"/>
          <p:cNvSpPr>
            <a:spLocks noGrp="1"/>
          </p:cNvSpPr>
          <p:nvPr>
            <p:ph idx="1"/>
          </p:nvPr>
        </p:nvSpPr>
        <p:spPr>
          <a:xfrm>
            <a:off x="721993" y="2295727"/>
            <a:ext cx="7700011" cy="4572001"/>
          </a:xfrm>
        </p:spPr>
        <p:txBody>
          <a:bodyPr>
            <a:normAutofit lnSpcReduction="10000"/>
          </a:bodyPr>
          <a:lstStyle/>
          <a:p>
            <a:r>
              <a:rPr lang="en-CA" dirty="0"/>
              <a:t>Despite the lack of corporate interest in Second Life, the platform continued to attract new users. By 2013, ten years after its founding, Second Life had over one million Monthly Active Users (MAU; that is, residents who visited SL at least once a month), making 3.2 billion U.S. dollars’ worth of transactions within the Second Life economy, with over 2.1 million user-created items for sale. This thriving ecosystem is one of the reasons why Second Life persists to this day, and it is still a profitable business for Linden Lab, despite the news media reporting that Second Life was “dead.”</a:t>
            </a:r>
          </a:p>
          <a:p>
            <a:r>
              <a:rPr lang="en-CA" dirty="0"/>
              <a:t>Most SL businesses are one or two-person “Mom and Pop” shops. </a:t>
            </a:r>
          </a:p>
          <a:p>
            <a:r>
              <a:rPr lang="en-CA" dirty="0"/>
              <a:t>Second Life did have more success marketing itself to educational users than corporate users, and for a while, many universities and colleges had land in, or offered courses in, Second Life. However, in 2011, </a:t>
            </a:r>
            <a:r>
              <a:rPr lang="en-US" dirty="0"/>
              <a:t>Linden Lab’s then-CEO decided to remove the 50% nonprofit and educational discount on land rental, without any advance warning, which forced many educational and non-profit institutions to give up their regions. Linden Lab finally re-established the discount three years later, but the damage was already done, and relatively few educational institutions have bothered to come back into Second Life.</a:t>
            </a:r>
          </a:p>
          <a:p>
            <a:r>
              <a:rPr lang="en-US" dirty="0"/>
              <a:t>While Second Life’s userbase has slowly gone down over time, Second Life’s MAU jumped 50% (from 600,000 to 900,000) during the recent coronavirus pandemic and subsequent lockdown.</a:t>
            </a:r>
            <a:endParaRPr lang="en-CA" dirty="0"/>
          </a:p>
          <a:p>
            <a:endParaRPr lang="en-CA" dirty="0"/>
          </a:p>
        </p:txBody>
      </p:sp>
    </p:spTree>
    <p:extLst>
      <p:ext uri="{BB962C8B-B14F-4D97-AF65-F5344CB8AC3E}">
        <p14:creationId xmlns:p14="http://schemas.microsoft.com/office/powerpoint/2010/main" val="1057424381"/>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b912db4-9622-4933-a6f8-cb84d8808f7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021A194325A74B96C30F6ED6479040" ma:contentTypeVersion="17" ma:contentTypeDescription="Create a new document." ma:contentTypeScope="" ma:versionID="271be985ff773e295aa9c779f667925a">
  <xsd:schema xmlns:xsd="http://www.w3.org/2001/XMLSchema" xmlns:xs="http://www.w3.org/2001/XMLSchema" xmlns:p="http://schemas.microsoft.com/office/2006/metadata/properties" xmlns:ns3="5b912db4-9622-4933-a6f8-cb84d8808f79" xmlns:ns4="8d2fee82-38eb-4949-9834-0eb97d0fdc7f" targetNamespace="http://schemas.microsoft.com/office/2006/metadata/properties" ma:root="true" ma:fieldsID="9934919b0f1f0745597ecc8ef1e4b4b1" ns3:_="" ns4:_="">
    <xsd:import namespace="5b912db4-9622-4933-a6f8-cb84d8808f79"/>
    <xsd:import namespace="8d2fee82-38eb-4949-9834-0eb97d0fdc7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3:MediaLengthInSeconds" minOccurs="0"/>
                <xsd:element ref="ns3:MediaServiceLocation"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12db4-9622-4933-a6f8-cb84d8808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2fee82-38eb-4949-9834-0eb97d0fdc7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2ABBF9-FA66-49B4-A70F-8EB2014E615B}">
  <ds:schemaRefs>
    <ds:schemaRef ds:uri="5b912db4-9622-4933-a6f8-cb84d8808f79"/>
    <ds:schemaRef ds:uri="http://purl.org/dc/dcmitype/"/>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8d2fee82-38eb-4949-9834-0eb97d0fdc7f"/>
  </ds:schemaRefs>
</ds:datastoreItem>
</file>

<file path=customXml/itemProps2.xml><?xml version="1.0" encoding="utf-8"?>
<ds:datastoreItem xmlns:ds="http://schemas.openxmlformats.org/officeDocument/2006/customXml" ds:itemID="{BE09EC7E-8AE6-470C-AFBD-4C17252934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912db4-9622-4933-a6f8-cb84d8808f79"/>
    <ds:schemaRef ds:uri="8d2fee82-38eb-4949-9834-0eb97d0fdc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A2D1AA-1266-4A46-B5E5-C11EF160AE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1736</TotalTime>
  <Words>7143</Words>
  <Application>Microsoft Office PowerPoint</Application>
  <PresentationFormat>On-screen Show (4:3)</PresentationFormat>
  <Paragraphs>270</Paragraphs>
  <Slides>56</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Century Schoolbook</vt:lpstr>
      <vt:lpstr>Corbel</vt:lpstr>
      <vt:lpstr>Headlines</vt:lpstr>
      <vt:lpstr>Second Life: An Introduction to a pioneering virtual world</vt:lpstr>
      <vt:lpstr>Tip: Camera Controls </vt:lpstr>
      <vt:lpstr>My Presentation</vt:lpstr>
      <vt:lpstr>What is Second Life?</vt:lpstr>
      <vt:lpstr>Celia Pearce, Bobby Blackburn, and Carl Symborski, in their Virtual Worlds Survey Report (2015), write about six key features that all virtual worlds share:       Source: https://cpandfriends.com/wp-content/uploads/2015/03/vwsurveyreport_final_publicationedition1.pdf</vt:lpstr>
      <vt:lpstr>Background and History: The Earliest Years</vt:lpstr>
      <vt:lpstr>Background and History: Economy and Currency</vt:lpstr>
      <vt:lpstr>Background and History: The “Gold Rush” Years</vt:lpstr>
      <vt:lpstr>Background and History: The Later Years</vt:lpstr>
      <vt:lpstr>Avatars</vt:lpstr>
      <vt:lpstr>Avatar Customization</vt:lpstr>
      <vt:lpstr>Avatars: the Divorce Between SL versus RL</vt:lpstr>
      <vt:lpstr>Avatars: Avatar Profiles and Adding Friends</vt:lpstr>
      <vt:lpstr>Avatars:  Partners and Groups</vt:lpstr>
      <vt:lpstr>Two Ways to Build  in Second Life</vt:lpstr>
      <vt:lpstr>A Comparison of the Two Ways to Build in Second Life</vt:lpstr>
      <vt:lpstr>Building Using the  In-World Build Tools</vt:lpstr>
      <vt:lpstr>What are prims?</vt:lpstr>
      <vt:lpstr>The Ivory Tower Library of Primitives</vt:lpstr>
      <vt:lpstr>Prim Building: Creating Prims</vt:lpstr>
      <vt:lpstr>Prim Building: Moving Prims</vt:lpstr>
      <vt:lpstr>Prim Building: Rotating Prims</vt:lpstr>
      <vt:lpstr>Prim Building: Resizing/Stretching Prims</vt:lpstr>
      <vt:lpstr>Prim Building: Stretch Both Sides</vt:lpstr>
      <vt:lpstr>Prim Building: Stretch Textures</vt:lpstr>
      <vt:lpstr>Prim Building:  Linking Prims</vt:lpstr>
      <vt:lpstr>Prim Building: More on Linking Prims</vt:lpstr>
      <vt:lpstr>Prim Building: Selecting Multiple Prims</vt:lpstr>
      <vt:lpstr>Prim Building: Editing a Linked Prim</vt:lpstr>
      <vt:lpstr>Prim Building: Grid/Ruler Mode</vt:lpstr>
      <vt:lpstr>Prim Building: Copying a Prim</vt:lpstr>
      <vt:lpstr> The Undo Feature  (Ctrl-Z)</vt:lpstr>
      <vt:lpstr>More Prim Modification Tools: Path Cutting, Hollow, Taper, Twist, Top Shear, Dimple, etc.</vt:lpstr>
      <vt:lpstr>Prim Modification Tools = Thousands of Shapes!</vt:lpstr>
      <vt:lpstr>Building Using External Third-Party Tools</vt:lpstr>
      <vt:lpstr>Account Requirements to Upload Mesh Models</vt:lpstr>
      <vt:lpstr>Uploading Mesh Models in Firestorm</vt:lpstr>
      <vt:lpstr>The Upload Model Window in Firestorm: Level of Detail</vt:lpstr>
      <vt:lpstr>The Upload Model Window in Firestorm: Physics</vt:lpstr>
      <vt:lpstr>The Upload Model Window in Firestorm: Upload Options</vt:lpstr>
      <vt:lpstr>Rezzing a Mesh Model In-World to Check It</vt:lpstr>
      <vt:lpstr>Editing Your Prim Build or Mesh Model In-World:  The General Tab</vt:lpstr>
      <vt:lpstr>Object Permissions in Second Life</vt:lpstr>
      <vt:lpstr>Editing Your Prim Build or Mesh Model In-World: The Object Tab</vt:lpstr>
      <vt:lpstr>Editing Your Prim Build or Mesh Model In-World: The Features Tab</vt:lpstr>
      <vt:lpstr>Editing Your Prim Build or Mesh Model In-World: The Texture Tab</vt:lpstr>
      <vt:lpstr>Editing Your Prim Build or Mesh Model In-World: The Texture Tab</vt:lpstr>
      <vt:lpstr>Editing Your Prim Build or Mesh Model In-World: The Content Tab</vt:lpstr>
      <vt:lpstr>Collaborative Building in Second Life</vt:lpstr>
      <vt:lpstr>Collaborative Building in Second Life</vt:lpstr>
      <vt:lpstr>Second Life’s Impact</vt:lpstr>
      <vt:lpstr>Why didn’t SL become even more popular? </vt:lpstr>
      <vt:lpstr>Why didn’t Second Life die out?</vt:lpstr>
      <vt:lpstr>Why didn’t Second Life die?  One word: SEX</vt:lpstr>
      <vt:lpstr>The Future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Here's your outline to get started</dc:title>
  <dc:creator>Ryan Schultz</dc:creator>
  <cp:lastModifiedBy>Ryan Schultz</cp:lastModifiedBy>
  <cp:revision>3</cp:revision>
  <dcterms:created xsi:type="dcterms:W3CDTF">2024-01-14T02:01:11Z</dcterms:created>
  <dcterms:modified xsi:type="dcterms:W3CDTF">2024-02-06T20:37:16Z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0x01010073021A194325A74B96C30F6ED6479040</vt:lpwstr>
  </property>
</Properties>
</file>