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30"/>
  </p:notesMasterIdLst>
  <p:sldIdLst>
    <p:sldId id="256" r:id="rId2"/>
    <p:sldId id="329" r:id="rId3"/>
    <p:sldId id="259" r:id="rId4"/>
    <p:sldId id="701" r:id="rId5"/>
    <p:sldId id="702" r:id="rId6"/>
    <p:sldId id="693" r:id="rId7"/>
    <p:sldId id="704" r:id="rId8"/>
    <p:sldId id="683" r:id="rId9"/>
    <p:sldId id="682" r:id="rId10"/>
    <p:sldId id="705" r:id="rId11"/>
    <p:sldId id="706" r:id="rId12"/>
    <p:sldId id="707" r:id="rId13"/>
    <p:sldId id="699" r:id="rId14"/>
    <p:sldId id="681" r:id="rId15"/>
    <p:sldId id="708" r:id="rId16"/>
    <p:sldId id="687" r:id="rId17"/>
    <p:sldId id="675" r:id="rId18"/>
    <p:sldId id="715" r:id="rId19"/>
    <p:sldId id="685" r:id="rId20"/>
    <p:sldId id="674" r:id="rId21"/>
    <p:sldId id="710" r:id="rId22"/>
    <p:sldId id="711" r:id="rId23"/>
    <p:sldId id="712" r:id="rId24"/>
    <p:sldId id="703" r:id="rId25"/>
    <p:sldId id="717" r:id="rId26"/>
    <p:sldId id="718" r:id="rId27"/>
    <p:sldId id="713" r:id="rId28"/>
    <p:sldId id="6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0E7"/>
    <a:srgbClr val="E8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2238C-7CB3-074E-9467-1AD711BD2C85}" v="1" dt="2026-03-06T19:48:56.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89178"/>
  </p:normalViewPr>
  <p:slideViewPr>
    <p:cSldViewPr snapToGrid="0">
      <p:cViewPr varScale="1">
        <p:scale>
          <a:sx n="113" d="100"/>
          <a:sy n="113" d="100"/>
        </p:scale>
        <p:origin x="14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EA00A-DF93-4112-B869-FB5155F78A0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EA42B32-0765-48E8-8533-248D079A77DC}">
      <dgm:prSet/>
      <dgm:spPr/>
      <dgm:t>
        <a:bodyPr/>
        <a:lstStyle/>
        <a:p>
          <a:r>
            <a:rPr lang="en-US" b="1" dirty="0"/>
            <a:t>New algorithms: </a:t>
          </a:r>
          <a:r>
            <a:rPr lang="en-US" dirty="0"/>
            <a:t>in particular, transformer architecture (2017) which revolutionized the processing of long text passages</a:t>
          </a:r>
        </a:p>
      </dgm:t>
    </dgm:pt>
    <dgm:pt modelId="{ADDBB7FA-DDAB-4A9D-8DCF-7B37780E56C3}" type="parTrans" cxnId="{B012635D-C95C-4B74-8989-6D0CB9C087C2}">
      <dgm:prSet/>
      <dgm:spPr/>
      <dgm:t>
        <a:bodyPr/>
        <a:lstStyle/>
        <a:p>
          <a:endParaRPr lang="en-US"/>
        </a:p>
      </dgm:t>
    </dgm:pt>
    <dgm:pt modelId="{65B611BC-4209-4643-BDCE-6BD33248ABFF}" type="sibTrans" cxnId="{B012635D-C95C-4B74-8989-6D0CB9C087C2}">
      <dgm:prSet/>
      <dgm:spPr/>
      <dgm:t>
        <a:bodyPr/>
        <a:lstStyle/>
        <a:p>
          <a:endParaRPr lang="en-US"/>
        </a:p>
      </dgm:t>
    </dgm:pt>
    <dgm:pt modelId="{E1729B24-4A17-4631-9DB5-9DAB1D7E2161}">
      <dgm:prSet/>
      <dgm:spPr/>
      <dgm:t>
        <a:bodyPr/>
        <a:lstStyle/>
        <a:p>
          <a:r>
            <a:rPr lang="en-US" b="1" dirty="0"/>
            <a:t>Data explosion: </a:t>
          </a:r>
          <a:r>
            <a:rPr lang="en-US" dirty="0"/>
            <a:t>an explosion of digital data which provided the raw material to train GenAI systems (sometimes without permission!)</a:t>
          </a:r>
        </a:p>
      </dgm:t>
    </dgm:pt>
    <dgm:pt modelId="{433D059A-80D0-4A71-A90E-1DE9565FF36B}" type="parTrans" cxnId="{FAA10540-EC02-4C7E-A7B7-FAB059013227}">
      <dgm:prSet/>
      <dgm:spPr/>
      <dgm:t>
        <a:bodyPr/>
        <a:lstStyle/>
        <a:p>
          <a:endParaRPr lang="en-US"/>
        </a:p>
      </dgm:t>
    </dgm:pt>
    <dgm:pt modelId="{2EE38085-5C8B-4575-B669-BCC1F1CE30A5}" type="sibTrans" cxnId="{FAA10540-EC02-4C7E-A7B7-FAB059013227}">
      <dgm:prSet/>
      <dgm:spPr/>
      <dgm:t>
        <a:bodyPr/>
        <a:lstStyle/>
        <a:p>
          <a:endParaRPr lang="en-US"/>
        </a:p>
      </dgm:t>
    </dgm:pt>
    <dgm:pt modelId="{4D3F3CB8-4C94-4F2B-B4A6-4D4D0CA2244D}">
      <dgm:prSet/>
      <dgm:spPr/>
      <dgm:t>
        <a:bodyPr/>
        <a:lstStyle/>
        <a:p>
          <a:r>
            <a:rPr lang="en-US" b="1" dirty="0"/>
            <a:t>Computing power: </a:t>
          </a:r>
          <a:r>
            <a:rPr lang="en-US" dirty="0"/>
            <a:t>massive increases in computational power made it possible to train GenAI on this vast amount of input data</a:t>
          </a:r>
        </a:p>
      </dgm:t>
    </dgm:pt>
    <dgm:pt modelId="{3091DF09-BE74-4CD7-B989-BE843F540AFD}" type="parTrans" cxnId="{38502645-DDB3-4729-99BF-50539D4EEDE4}">
      <dgm:prSet/>
      <dgm:spPr/>
      <dgm:t>
        <a:bodyPr/>
        <a:lstStyle/>
        <a:p>
          <a:endParaRPr lang="en-US"/>
        </a:p>
      </dgm:t>
    </dgm:pt>
    <dgm:pt modelId="{E442210E-1FAB-4CC7-98CC-378E73A743C0}" type="sibTrans" cxnId="{38502645-DDB3-4729-99BF-50539D4EEDE4}">
      <dgm:prSet/>
      <dgm:spPr/>
      <dgm:t>
        <a:bodyPr/>
        <a:lstStyle/>
        <a:p>
          <a:endParaRPr lang="en-US"/>
        </a:p>
      </dgm:t>
    </dgm:pt>
    <dgm:pt modelId="{6A3759C2-6DA2-C44B-8489-FC40C4D81CB1}" type="pres">
      <dgm:prSet presAssocID="{D62EA00A-DF93-4112-B869-FB5155F78A02}" presName="vert0" presStyleCnt="0">
        <dgm:presLayoutVars>
          <dgm:dir/>
          <dgm:animOne val="branch"/>
          <dgm:animLvl val="lvl"/>
        </dgm:presLayoutVars>
      </dgm:prSet>
      <dgm:spPr/>
    </dgm:pt>
    <dgm:pt modelId="{1280D933-AF3F-2C43-B1AE-545E02DA7FEC}" type="pres">
      <dgm:prSet presAssocID="{4EA42B32-0765-48E8-8533-248D079A77DC}" presName="thickLine" presStyleLbl="alignNode1" presStyleIdx="0" presStyleCnt="3"/>
      <dgm:spPr/>
    </dgm:pt>
    <dgm:pt modelId="{D31DB282-EE1C-0540-8A28-9F9BECB3ED36}" type="pres">
      <dgm:prSet presAssocID="{4EA42B32-0765-48E8-8533-248D079A77DC}" presName="horz1" presStyleCnt="0"/>
      <dgm:spPr/>
    </dgm:pt>
    <dgm:pt modelId="{DB6A6FAC-EFAA-2B4B-9BA9-9D6345BD2CC9}" type="pres">
      <dgm:prSet presAssocID="{4EA42B32-0765-48E8-8533-248D079A77DC}" presName="tx1" presStyleLbl="revTx" presStyleIdx="0" presStyleCnt="3"/>
      <dgm:spPr/>
    </dgm:pt>
    <dgm:pt modelId="{99328488-CA01-6446-B8E0-0BAD639A4727}" type="pres">
      <dgm:prSet presAssocID="{4EA42B32-0765-48E8-8533-248D079A77DC}" presName="vert1" presStyleCnt="0"/>
      <dgm:spPr/>
    </dgm:pt>
    <dgm:pt modelId="{E4D6EF93-0CE9-5645-99FF-0B30C78E3320}" type="pres">
      <dgm:prSet presAssocID="{E1729B24-4A17-4631-9DB5-9DAB1D7E2161}" presName="thickLine" presStyleLbl="alignNode1" presStyleIdx="1" presStyleCnt="3"/>
      <dgm:spPr/>
    </dgm:pt>
    <dgm:pt modelId="{E2A76496-D7A8-E441-8987-CD2203BDB1DE}" type="pres">
      <dgm:prSet presAssocID="{E1729B24-4A17-4631-9DB5-9DAB1D7E2161}" presName="horz1" presStyleCnt="0"/>
      <dgm:spPr/>
    </dgm:pt>
    <dgm:pt modelId="{E76C3F14-0190-9A4D-826A-763987084933}" type="pres">
      <dgm:prSet presAssocID="{E1729B24-4A17-4631-9DB5-9DAB1D7E2161}" presName="tx1" presStyleLbl="revTx" presStyleIdx="1" presStyleCnt="3"/>
      <dgm:spPr/>
    </dgm:pt>
    <dgm:pt modelId="{74CA49EB-D971-5F43-9563-4E4AA0E264FE}" type="pres">
      <dgm:prSet presAssocID="{E1729B24-4A17-4631-9DB5-9DAB1D7E2161}" presName="vert1" presStyleCnt="0"/>
      <dgm:spPr/>
    </dgm:pt>
    <dgm:pt modelId="{C5AAB079-78B1-B341-AA38-3C761F774072}" type="pres">
      <dgm:prSet presAssocID="{4D3F3CB8-4C94-4F2B-B4A6-4D4D0CA2244D}" presName="thickLine" presStyleLbl="alignNode1" presStyleIdx="2" presStyleCnt="3"/>
      <dgm:spPr/>
    </dgm:pt>
    <dgm:pt modelId="{EF1A815D-8EBF-F649-B9D3-FA6F22D719C1}" type="pres">
      <dgm:prSet presAssocID="{4D3F3CB8-4C94-4F2B-B4A6-4D4D0CA2244D}" presName="horz1" presStyleCnt="0"/>
      <dgm:spPr/>
    </dgm:pt>
    <dgm:pt modelId="{AE36F206-7F01-FD41-A05C-B69E0DA1A577}" type="pres">
      <dgm:prSet presAssocID="{4D3F3CB8-4C94-4F2B-B4A6-4D4D0CA2244D}" presName="tx1" presStyleLbl="revTx" presStyleIdx="2" presStyleCnt="3"/>
      <dgm:spPr/>
    </dgm:pt>
    <dgm:pt modelId="{522924EB-3CC1-FF49-8B2B-2E742548BBA1}" type="pres">
      <dgm:prSet presAssocID="{4D3F3CB8-4C94-4F2B-B4A6-4D4D0CA2244D}" presName="vert1" presStyleCnt="0"/>
      <dgm:spPr/>
    </dgm:pt>
  </dgm:ptLst>
  <dgm:cxnLst>
    <dgm:cxn modelId="{A8E47125-DFAC-6D44-AC48-B519964D5943}" type="presOf" srcId="{D62EA00A-DF93-4112-B869-FB5155F78A02}" destId="{6A3759C2-6DA2-C44B-8489-FC40C4D81CB1}" srcOrd="0" destOrd="0" presId="urn:microsoft.com/office/officeart/2008/layout/LinedList"/>
    <dgm:cxn modelId="{FAA10540-EC02-4C7E-A7B7-FAB059013227}" srcId="{D62EA00A-DF93-4112-B869-FB5155F78A02}" destId="{E1729B24-4A17-4631-9DB5-9DAB1D7E2161}" srcOrd="1" destOrd="0" parTransId="{433D059A-80D0-4A71-A90E-1DE9565FF36B}" sibTransId="{2EE38085-5C8B-4575-B669-BCC1F1CE30A5}"/>
    <dgm:cxn modelId="{38502645-DDB3-4729-99BF-50539D4EEDE4}" srcId="{D62EA00A-DF93-4112-B869-FB5155F78A02}" destId="{4D3F3CB8-4C94-4F2B-B4A6-4D4D0CA2244D}" srcOrd="2" destOrd="0" parTransId="{3091DF09-BE74-4CD7-B989-BE843F540AFD}" sibTransId="{E442210E-1FAB-4CC7-98CC-378E73A743C0}"/>
    <dgm:cxn modelId="{52727856-81D0-704B-93A6-939274563D9F}" type="presOf" srcId="{4EA42B32-0765-48E8-8533-248D079A77DC}" destId="{DB6A6FAC-EFAA-2B4B-9BA9-9D6345BD2CC9}" srcOrd="0" destOrd="0" presId="urn:microsoft.com/office/officeart/2008/layout/LinedList"/>
    <dgm:cxn modelId="{B012635D-C95C-4B74-8989-6D0CB9C087C2}" srcId="{D62EA00A-DF93-4112-B869-FB5155F78A02}" destId="{4EA42B32-0765-48E8-8533-248D079A77DC}" srcOrd="0" destOrd="0" parTransId="{ADDBB7FA-DDAB-4A9D-8DCF-7B37780E56C3}" sibTransId="{65B611BC-4209-4643-BDCE-6BD33248ABFF}"/>
    <dgm:cxn modelId="{C92124BF-70D9-E342-AB12-D124CC51A5EB}" type="presOf" srcId="{E1729B24-4A17-4631-9DB5-9DAB1D7E2161}" destId="{E76C3F14-0190-9A4D-826A-763987084933}" srcOrd="0" destOrd="0" presId="urn:microsoft.com/office/officeart/2008/layout/LinedList"/>
    <dgm:cxn modelId="{2C4167E1-98E6-854B-AB68-7302A243EF56}" type="presOf" srcId="{4D3F3CB8-4C94-4F2B-B4A6-4D4D0CA2244D}" destId="{AE36F206-7F01-FD41-A05C-B69E0DA1A577}" srcOrd="0" destOrd="0" presId="urn:microsoft.com/office/officeart/2008/layout/LinedList"/>
    <dgm:cxn modelId="{939BED9B-B21A-B748-87CE-329BBEBB43F1}" type="presParOf" srcId="{6A3759C2-6DA2-C44B-8489-FC40C4D81CB1}" destId="{1280D933-AF3F-2C43-B1AE-545E02DA7FEC}" srcOrd="0" destOrd="0" presId="urn:microsoft.com/office/officeart/2008/layout/LinedList"/>
    <dgm:cxn modelId="{4D5CB09A-2252-9840-B335-142B62F6B0F6}" type="presParOf" srcId="{6A3759C2-6DA2-C44B-8489-FC40C4D81CB1}" destId="{D31DB282-EE1C-0540-8A28-9F9BECB3ED36}" srcOrd="1" destOrd="0" presId="urn:microsoft.com/office/officeart/2008/layout/LinedList"/>
    <dgm:cxn modelId="{DCB0AA1B-0650-7C44-B833-E63D9C3703D3}" type="presParOf" srcId="{D31DB282-EE1C-0540-8A28-9F9BECB3ED36}" destId="{DB6A6FAC-EFAA-2B4B-9BA9-9D6345BD2CC9}" srcOrd="0" destOrd="0" presId="urn:microsoft.com/office/officeart/2008/layout/LinedList"/>
    <dgm:cxn modelId="{6C4C5F8F-2CD6-6643-87ED-C7889318FD53}" type="presParOf" srcId="{D31DB282-EE1C-0540-8A28-9F9BECB3ED36}" destId="{99328488-CA01-6446-B8E0-0BAD639A4727}" srcOrd="1" destOrd="0" presId="urn:microsoft.com/office/officeart/2008/layout/LinedList"/>
    <dgm:cxn modelId="{8B228420-A4A4-5144-91A9-290FD1061243}" type="presParOf" srcId="{6A3759C2-6DA2-C44B-8489-FC40C4D81CB1}" destId="{E4D6EF93-0CE9-5645-99FF-0B30C78E3320}" srcOrd="2" destOrd="0" presId="urn:microsoft.com/office/officeart/2008/layout/LinedList"/>
    <dgm:cxn modelId="{88FCE36B-4E02-404C-BA95-EE0AE4085E4B}" type="presParOf" srcId="{6A3759C2-6DA2-C44B-8489-FC40C4D81CB1}" destId="{E2A76496-D7A8-E441-8987-CD2203BDB1DE}" srcOrd="3" destOrd="0" presId="urn:microsoft.com/office/officeart/2008/layout/LinedList"/>
    <dgm:cxn modelId="{9E06B865-B3FE-1C42-83B9-55D80DB11D42}" type="presParOf" srcId="{E2A76496-D7A8-E441-8987-CD2203BDB1DE}" destId="{E76C3F14-0190-9A4D-826A-763987084933}" srcOrd="0" destOrd="0" presId="urn:microsoft.com/office/officeart/2008/layout/LinedList"/>
    <dgm:cxn modelId="{8FAFEFE0-620C-6244-9CF5-165E304B1364}" type="presParOf" srcId="{E2A76496-D7A8-E441-8987-CD2203BDB1DE}" destId="{74CA49EB-D971-5F43-9563-4E4AA0E264FE}" srcOrd="1" destOrd="0" presId="urn:microsoft.com/office/officeart/2008/layout/LinedList"/>
    <dgm:cxn modelId="{7880861B-F92E-C84B-9179-B63C89E26FAD}" type="presParOf" srcId="{6A3759C2-6DA2-C44B-8489-FC40C4D81CB1}" destId="{C5AAB079-78B1-B341-AA38-3C761F774072}" srcOrd="4" destOrd="0" presId="urn:microsoft.com/office/officeart/2008/layout/LinedList"/>
    <dgm:cxn modelId="{EE0660A6-7DB6-D147-B5C2-2A95BCAABBE8}" type="presParOf" srcId="{6A3759C2-6DA2-C44B-8489-FC40C4D81CB1}" destId="{EF1A815D-8EBF-F649-B9D3-FA6F22D719C1}" srcOrd="5" destOrd="0" presId="urn:microsoft.com/office/officeart/2008/layout/LinedList"/>
    <dgm:cxn modelId="{22DD288B-3EC7-9A4C-BF2D-DA941AFDE666}" type="presParOf" srcId="{EF1A815D-8EBF-F649-B9D3-FA6F22D719C1}" destId="{AE36F206-7F01-FD41-A05C-B69E0DA1A577}" srcOrd="0" destOrd="0" presId="urn:microsoft.com/office/officeart/2008/layout/LinedList"/>
    <dgm:cxn modelId="{7121D9C3-6ED1-4F4F-B13E-1C58E502316E}" type="presParOf" srcId="{EF1A815D-8EBF-F649-B9D3-FA6F22D719C1}" destId="{522924EB-3CC1-FF49-8B2B-2E742548BB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EA00A-DF93-4112-B869-FB5155F78A0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EA42B32-0765-48E8-8533-248D079A77DC}">
      <dgm:prSet/>
      <dgm:spPr/>
      <dgm:t>
        <a:bodyPr/>
        <a:lstStyle/>
        <a:p>
          <a:r>
            <a:rPr lang="en-US" b="1" dirty="0"/>
            <a:t>Pre-training: </a:t>
          </a:r>
          <a:r>
            <a:rPr lang="en-US" dirty="0"/>
            <a:t>models analyze billions of text examples, learning to predict what comes next</a:t>
          </a:r>
        </a:p>
      </dgm:t>
    </dgm:pt>
    <dgm:pt modelId="{ADDBB7FA-DDAB-4A9D-8DCF-7B37780E56C3}" type="parTrans" cxnId="{B012635D-C95C-4B74-8989-6D0CB9C087C2}">
      <dgm:prSet/>
      <dgm:spPr/>
      <dgm:t>
        <a:bodyPr/>
        <a:lstStyle/>
        <a:p>
          <a:endParaRPr lang="en-US"/>
        </a:p>
      </dgm:t>
    </dgm:pt>
    <dgm:pt modelId="{65B611BC-4209-4643-BDCE-6BD33248ABFF}" type="sibTrans" cxnId="{B012635D-C95C-4B74-8989-6D0CB9C087C2}">
      <dgm:prSet/>
      <dgm:spPr/>
      <dgm:t>
        <a:bodyPr/>
        <a:lstStyle/>
        <a:p>
          <a:endParaRPr lang="en-US"/>
        </a:p>
      </dgm:t>
    </dgm:pt>
    <dgm:pt modelId="{E1729B24-4A17-4631-9DB5-9DAB1D7E2161}">
      <dgm:prSet/>
      <dgm:spPr/>
      <dgm:t>
        <a:bodyPr/>
        <a:lstStyle/>
        <a:p>
          <a:r>
            <a:rPr lang="en-US" b="1" dirty="0"/>
            <a:t>Fine-tuning: </a:t>
          </a:r>
          <a:r>
            <a:rPr lang="en-US" dirty="0"/>
            <a:t>models are refined to follow instructions, be helpful, and to avoid harmful content (this work is mostly done by humans)</a:t>
          </a:r>
        </a:p>
      </dgm:t>
    </dgm:pt>
    <dgm:pt modelId="{433D059A-80D0-4A71-A90E-1DE9565FF36B}" type="parTrans" cxnId="{FAA10540-EC02-4C7E-A7B7-FAB059013227}">
      <dgm:prSet/>
      <dgm:spPr/>
      <dgm:t>
        <a:bodyPr/>
        <a:lstStyle/>
        <a:p>
          <a:endParaRPr lang="en-US"/>
        </a:p>
      </dgm:t>
    </dgm:pt>
    <dgm:pt modelId="{2EE38085-5C8B-4575-B669-BCC1F1CE30A5}" type="sibTrans" cxnId="{FAA10540-EC02-4C7E-A7B7-FAB059013227}">
      <dgm:prSet/>
      <dgm:spPr/>
      <dgm:t>
        <a:bodyPr/>
        <a:lstStyle/>
        <a:p>
          <a:endParaRPr lang="en-US"/>
        </a:p>
      </dgm:t>
    </dgm:pt>
    <dgm:pt modelId="{4D3F3CB8-4C94-4F2B-B4A6-4D4D0CA2244D}">
      <dgm:prSet/>
      <dgm:spPr/>
      <dgm:t>
        <a:bodyPr/>
        <a:lstStyle/>
        <a:p>
          <a:r>
            <a:rPr lang="en-US" b="1" dirty="0"/>
            <a:t>Deployment: </a:t>
          </a:r>
          <a:r>
            <a:rPr lang="en-US" dirty="0"/>
            <a:t>users provide prompts, and the model generates responses based on the prompts and patterns it learned during training</a:t>
          </a:r>
        </a:p>
      </dgm:t>
    </dgm:pt>
    <dgm:pt modelId="{3091DF09-BE74-4CD7-B989-BE843F540AFD}" type="parTrans" cxnId="{38502645-DDB3-4729-99BF-50539D4EEDE4}">
      <dgm:prSet/>
      <dgm:spPr/>
      <dgm:t>
        <a:bodyPr/>
        <a:lstStyle/>
        <a:p>
          <a:endParaRPr lang="en-US"/>
        </a:p>
      </dgm:t>
    </dgm:pt>
    <dgm:pt modelId="{E442210E-1FAB-4CC7-98CC-378E73A743C0}" type="sibTrans" cxnId="{38502645-DDB3-4729-99BF-50539D4EEDE4}">
      <dgm:prSet/>
      <dgm:spPr/>
      <dgm:t>
        <a:bodyPr/>
        <a:lstStyle/>
        <a:p>
          <a:endParaRPr lang="en-US"/>
        </a:p>
      </dgm:t>
    </dgm:pt>
    <dgm:pt modelId="{B26FA030-A2A6-7D4E-9122-8AE834CB577B}" type="pres">
      <dgm:prSet presAssocID="{D62EA00A-DF93-4112-B869-FB5155F78A02}" presName="outerComposite" presStyleCnt="0">
        <dgm:presLayoutVars>
          <dgm:chMax val="5"/>
          <dgm:dir/>
          <dgm:resizeHandles val="exact"/>
        </dgm:presLayoutVars>
      </dgm:prSet>
      <dgm:spPr/>
    </dgm:pt>
    <dgm:pt modelId="{10074103-712D-BB4D-96DD-74EBD443A970}" type="pres">
      <dgm:prSet presAssocID="{D62EA00A-DF93-4112-B869-FB5155F78A02}" presName="dummyMaxCanvas" presStyleCnt="0">
        <dgm:presLayoutVars/>
      </dgm:prSet>
      <dgm:spPr/>
    </dgm:pt>
    <dgm:pt modelId="{21BC56E9-FD50-4946-8A73-21B51E82E996}" type="pres">
      <dgm:prSet presAssocID="{D62EA00A-DF93-4112-B869-FB5155F78A02}" presName="ThreeNodes_1" presStyleLbl="node1" presStyleIdx="0" presStyleCnt="3">
        <dgm:presLayoutVars>
          <dgm:bulletEnabled val="1"/>
        </dgm:presLayoutVars>
      </dgm:prSet>
      <dgm:spPr/>
    </dgm:pt>
    <dgm:pt modelId="{7D0C4346-EB22-A242-90D7-44B17B244F44}" type="pres">
      <dgm:prSet presAssocID="{D62EA00A-DF93-4112-B869-FB5155F78A02}" presName="ThreeNodes_2" presStyleLbl="node1" presStyleIdx="1" presStyleCnt="3">
        <dgm:presLayoutVars>
          <dgm:bulletEnabled val="1"/>
        </dgm:presLayoutVars>
      </dgm:prSet>
      <dgm:spPr/>
    </dgm:pt>
    <dgm:pt modelId="{F690F52D-06F7-664C-9B6C-5626E8E3BB07}" type="pres">
      <dgm:prSet presAssocID="{D62EA00A-DF93-4112-B869-FB5155F78A02}" presName="ThreeNodes_3" presStyleLbl="node1" presStyleIdx="2" presStyleCnt="3">
        <dgm:presLayoutVars>
          <dgm:bulletEnabled val="1"/>
        </dgm:presLayoutVars>
      </dgm:prSet>
      <dgm:spPr/>
    </dgm:pt>
    <dgm:pt modelId="{01A550F1-CEF7-1E42-903F-753EC52E446D}" type="pres">
      <dgm:prSet presAssocID="{D62EA00A-DF93-4112-B869-FB5155F78A02}" presName="ThreeConn_1-2" presStyleLbl="fgAccFollowNode1" presStyleIdx="0" presStyleCnt="2">
        <dgm:presLayoutVars>
          <dgm:bulletEnabled val="1"/>
        </dgm:presLayoutVars>
      </dgm:prSet>
      <dgm:spPr/>
    </dgm:pt>
    <dgm:pt modelId="{1A54E2B9-7F6C-F042-B2F2-4D86F648E560}" type="pres">
      <dgm:prSet presAssocID="{D62EA00A-DF93-4112-B869-FB5155F78A02}" presName="ThreeConn_2-3" presStyleLbl="fgAccFollowNode1" presStyleIdx="1" presStyleCnt="2">
        <dgm:presLayoutVars>
          <dgm:bulletEnabled val="1"/>
        </dgm:presLayoutVars>
      </dgm:prSet>
      <dgm:spPr/>
    </dgm:pt>
    <dgm:pt modelId="{38B19B4A-DB72-484B-9EA3-5F78E59D9844}" type="pres">
      <dgm:prSet presAssocID="{D62EA00A-DF93-4112-B869-FB5155F78A02}" presName="ThreeNodes_1_text" presStyleLbl="node1" presStyleIdx="2" presStyleCnt="3">
        <dgm:presLayoutVars>
          <dgm:bulletEnabled val="1"/>
        </dgm:presLayoutVars>
      </dgm:prSet>
      <dgm:spPr/>
    </dgm:pt>
    <dgm:pt modelId="{3A08347A-529E-744D-A2D5-9F771758E7C3}" type="pres">
      <dgm:prSet presAssocID="{D62EA00A-DF93-4112-B869-FB5155F78A02}" presName="ThreeNodes_2_text" presStyleLbl="node1" presStyleIdx="2" presStyleCnt="3">
        <dgm:presLayoutVars>
          <dgm:bulletEnabled val="1"/>
        </dgm:presLayoutVars>
      </dgm:prSet>
      <dgm:spPr/>
    </dgm:pt>
    <dgm:pt modelId="{EAA40487-7AE6-FA47-A1A3-E4BA800C7432}" type="pres">
      <dgm:prSet presAssocID="{D62EA00A-DF93-4112-B869-FB5155F78A02}" presName="ThreeNodes_3_text" presStyleLbl="node1" presStyleIdx="2" presStyleCnt="3">
        <dgm:presLayoutVars>
          <dgm:bulletEnabled val="1"/>
        </dgm:presLayoutVars>
      </dgm:prSet>
      <dgm:spPr/>
    </dgm:pt>
  </dgm:ptLst>
  <dgm:cxnLst>
    <dgm:cxn modelId="{B86C4616-5F51-C849-A20F-F3FFAF95208C}" type="presOf" srcId="{4EA42B32-0765-48E8-8533-248D079A77DC}" destId="{38B19B4A-DB72-484B-9EA3-5F78E59D9844}" srcOrd="1" destOrd="0" presId="urn:microsoft.com/office/officeart/2005/8/layout/vProcess5"/>
    <dgm:cxn modelId="{3532B81E-4D74-694A-9AB7-2E644652754F}" type="presOf" srcId="{E1729B24-4A17-4631-9DB5-9DAB1D7E2161}" destId="{7D0C4346-EB22-A242-90D7-44B17B244F44}" srcOrd="0" destOrd="0" presId="urn:microsoft.com/office/officeart/2005/8/layout/vProcess5"/>
    <dgm:cxn modelId="{FAA10540-EC02-4C7E-A7B7-FAB059013227}" srcId="{D62EA00A-DF93-4112-B869-FB5155F78A02}" destId="{E1729B24-4A17-4631-9DB5-9DAB1D7E2161}" srcOrd="1" destOrd="0" parTransId="{433D059A-80D0-4A71-A90E-1DE9565FF36B}" sibTransId="{2EE38085-5C8B-4575-B669-BCC1F1CE30A5}"/>
    <dgm:cxn modelId="{38502645-DDB3-4729-99BF-50539D4EEDE4}" srcId="{D62EA00A-DF93-4112-B869-FB5155F78A02}" destId="{4D3F3CB8-4C94-4F2B-B4A6-4D4D0CA2244D}" srcOrd="2" destOrd="0" parTransId="{3091DF09-BE74-4CD7-B989-BE843F540AFD}" sibTransId="{E442210E-1FAB-4CC7-98CC-378E73A743C0}"/>
    <dgm:cxn modelId="{3AF0454B-A3EA-2F4A-A3DF-3F27113C315F}" type="presOf" srcId="{65B611BC-4209-4643-BDCE-6BD33248ABFF}" destId="{01A550F1-CEF7-1E42-903F-753EC52E446D}" srcOrd="0" destOrd="0" presId="urn:microsoft.com/office/officeart/2005/8/layout/vProcess5"/>
    <dgm:cxn modelId="{4AC0945A-3930-EF45-A91D-279919E9D327}" type="presOf" srcId="{4D3F3CB8-4C94-4F2B-B4A6-4D4D0CA2244D}" destId="{F690F52D-06F7-664C-9B6C-5626E8E3BB07}" srcOrd="0" destOrd="0" presId="urn:microsoft.com/office/officeart/2005/8/layout/vProcess5"/>
    <dgm:cxn modelId="{B012635D-C95C-4B74-8989-6D0CB9C087C2}" srcId="{D62EA00A-DF93-4112-B869-FB5155F78A02}" destId="{4EA42B32-0765-48E8-8533-248D079A77DC}" srcOrd="0" destOrd="0" parTransId="{ADDBB7FA-DDAB-4A9D-8DCF-7B37780E56C3}" sibTransId="{65B611BC-4209-4643-BDCE-6BD33248ABFF}"/>
    <dgm:cxn modelId="{62147478-90B2-524B-8353-32B10054A7EA}" type="presOf" srcId="{D62EA00A-DF93-4112-B869-FB5155F78A02}" destId="{B26FA030-A2A6-7D4E-9122-8AE834CB577B}" srcOrd="0" destOrd="0" presId="urn:microsoft.com/office/officeart/2005/8/layout/vProcess5"/>
    <dgm:cxn modelId="{9DA935A0-9692-3F4D-9BF7-B1D8983FE06C}" type="presOf" srcId="{2EE38085-5C8B-4575-B669-BCC1F1CE30A5}" destId="{1A54E2B9-7F6C-F042-B2F2-4D86F648E560}" srcOrd="0" destOrd="0" presId="urn:microsoft.com/office/officeart/2005/8/layout/vProcess5"/>
    <dgm:cxn modelId="{4685E8ED-C57C-D641-A80C-A55D971B79C8}" type="presOf" srcId="{4EA42B32-0765-48E8-8533-248D079A77DC}" destId="{21BC56E9-FD50-4946-8A73-21B51E82E996}" srcOrd="0" destOrd="0" presId="urn:microsoft.com/office/officeart/2005/8/layout/vProcess5"/>
    <dgm:cxn modelId="{CFA1E2F3-9CC1-C449-BBBE-2A2CF45B1FBA}" type="presOf" srcId="{4D3F3CB8-4C94-4F2B-B4A6-4D4D0CA2244D}" destId="{EAA40487-7AE6-FA47-A1A3-E4BA800C7432}" srcOrd="1" destOrd="0" presId="urn:microsoft.com/office/officeart/2005/8/layout/vProcess5"/>
    <dgm:cxn modelId="{AFFF3BF6-DD3E-634E-83E5-9D4AB4A0B7F3}" type="presOf" srcId="{E1729B24-4A17-4631-9DB5-9DAB1D7E2161}" destId="{3A08347A-529E-744D-A2D5-9F771758E7C3}" srcOrd="1" destOrd="0" presId="urn:microsoft.com/office/officeart/2005/8/layout/vProcess5"/>
    <dgm:cxn modelId="{A08D02FA-C18E-DD4F-BEE7-0037BEA63413}" type="presParOf" srcId="{B26FA030-A2A6-7D4E-9122-8AE834CB577B}" destId="{10074103-712D-BB4D-96DD-74EBD443A970}" srcOrd="0" destOrd="0" presId="urn:microsoft.com/office/officeart/2005/8/layout/vProcess5"/>
    <dgm:cxn modelId="{0281FE59-9EB2-2F44-B81B-5C023A126A62}" type="presParOf" srcId="{B26FA030-A2A6-7D4E-9122-8AE834CB577B}" destId="{21BC56E9-FD50-4946-8A73-21B51E82E996}" srcOrd="1" destOrd="0" presId="urn:microsoft.com/office/officeart/2005/8/layout/vProcess5"/>
    <dgm:cxn modelId="{D1249FAA-F9E0-2A4F-9903-D06102ECEB90}" type="presParOf" srcId="{B26FA030-A2A6-7D4E-9122-8AE834CB577B}" destId="{7D0C4346-EB22-A242-90D7-44B17B244F44}" srcOrd="2" destOrd="0" presId="urn:microsoft.com/office/officeart/2005/8/layout/vProcess5"/>
    <dgm:cxn modelId="{EDED7A1B-0F43-314D-95ED-99AF6B3F7BA0}" type="presParOf" srcId="{B26FA030-A2A6-7D4E-9122-8AE834CB577B}" destId="{F690F52D-06F7-664C-9B6C-5626E8E3BB07}" srcOrd="3" destOrd="0" presId="urn:microsoft.com/office/officeart/2005/8/layout/vProcess5"/>
    <dgm:cxn modelId="{3480AF1A-D7B0-A14A-939B-65CE8C825064}" type="presParOf" srcId="{B26FA030-A2A6-7D4E-9122-8AE834CB577B}" destId="{01A550F1-CEF7-1E42-903F-753EC52E446D}" srcOrd="4" destOrd="0" presId="urn:microsoft.com/office/officeart/2005/8/layout/vProcess5"/>
    <dgm:cxn modelId="{FFA704A6-AA11-7B4E-820F-626CCFCC6CC2}" type="presParOf" srcId="{B26FA030-A2A6-7D4E-9122-8AE834CB577B}" destId="{1A54E2B9-7F6C-F042-B2F2-4D86F648E560}" srcOrd="5" destOrd="0" presId="urn:microsoft.com/office/officeart/2005/8/layout/vProcess5"/>
    <dgm:cxn modelId="{622C1387-E57D-524D-9088-782EAE26B79F}" type="presParOf" srcId="{B26FA030-A2A6-7D4E-9122-8AE834CB577B}" destId="{38B19B4A-DB72-484B-9EA3-5F78E59D9844}" srcOrd="6" destOrd="0" presId="urn:microsoft.com/office/officeart/2005/8/layout/vProcess5"/>
    <dgm:cxn modelId="{8A1CA1EA-B555-514E-9989-E1CFE9750A3C}" type="presParOf" srcId="{B26FA030-A2A6-7D4E-9122-8AE834CB577B}" destId="{3A08347A-529E-744D-A2D5-9F771758E7C3}" srcOrd="7" destOrd="0" presId="urn:microsoft.com/office/officeart/2005/8/layout/vProcess5"/>
    <dgm:cxn modelId="{ED3197FC-4250-1A4A-B282-57AB5BECDE27}" type="presParOf" srcId="{B26FA030-A2A6-7D4E-9122-8AE834CB577B}" destId="{EAA40487-7AE6-FA47-A1A3-E4BA800C743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0D933-AF3F-2C43-B1AE-545E02DA7FEC}">
      <dsp:nvSpPr>
        <dsp:cNvPr id="0" name=""/>
        <dsp:cNvSpPr/>
      </dsp:nvSpPr>
      <dsp:spPr>
        <a:xfrm>
          <a:off x="0" y="2558"/>
          <a:ext cx="748893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A6FAC-EFAA-2B4B-9BA9-9D6345BD2CC9}">
      <dsp:nvSpPr>
        <dsp:cNvPr id="0" name=""/>
        <dsp:cNvSpPr/>
      </dsp:nvSpPr>
      <dsp:spPr>
        <a:xfrm>
          <a:off x="0" y="2558"/>
          <a:ext cx="7488936" cy="174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New algorithms: </a:t>
          </a:r>
          <a:r>
            <a:rPr lang="en-US" sz="2800" kern="1200" dirty="0"/>
            <a:t>in particular, transformer architecture (2017) which revolutionized the processing of long text passages</a:t>
          </a:r>
        </a:p>
      </dsp:txBody>
      <dsp:txXfrm>
        <a:off x="0" y="2558"/>
        <a:ext cx="7488936" cy="1744798"/>
      </dsp:txXfrm>
    </dsp:sp>
    <dsp:sp modelId="{E4D6EF93-0CE9-5645-99FF-0B30C78E3320}">
      <dsp:nvSpPr>
        <dsp:cNvPr id="0" name=""/>
        <dsp:cNvSpPr/>
      </dsp:nvSpPr>
      <dsp:spPr>
        <a:xfrm>
          <a:off x="0" y="1747356"/>
          <a:ext cx="7488936" cy="0"/>
        </a:xfrm>
        <a:prstGeom prst="line">
          <a:avLst/>
        </a:prstGeom>
        <a:solidFill>
          <a:schemeClr val="accent2">
            <a:hueOff val="-5184504"/>
            <a:satOff val="-10204"/>
            <a:lumOff val="6372"/>
            <a:alphaOff val="0"/>
          </a:schemeClr>
        </a:solidFill>
        <a:ln w="19050" cap="flat" cmpd="sng" algn="ctr">
          <a:solidFill>
            <a:schemeClr val="accent2">
              <a:hueOff val="-5184504"/>
              <a:satOff val="-10204"/>
              <a:lumOff val="6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C3F14-0190-9A4D-826A-763987084933}">
      <dsp:nvSpPr>
        <dsp:cNvPr id="0" name=""/>
        <dsp:cNvSpPr/>
      </dsp:nvSpPr>
      <dsp:spPr>
        <a:xfrm>
          <a:off x="0" y="1747356"/>
          <a:ext cx="7488936" cy="174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Data explosion: </a:t>
          </a:r>
          <a:r>
            <a:rPr lang="en-US" sz="2800" kern="1200" dirty="0"/>
            <a:t>an explosion of digital data which provided the raw material to train GenAI systems (sometimes without permission!)</a:t>
          </a:r>
        </a:p>
      </dsp:txBody>
      <dsp:txXfrm>
        <a:off x="0" y="1747356"/>
        <a:ext cx="7488936" cy="1744798"/>
      </dsp:txXfrm>
    </dsp:sp>
    <dsp:sp modelId="{C5AAB079-78B1-B341-AA38-3C761F774072}">
      <dsp:nvSpPr>
        <dsp:cNvPr id="0" name=""/>
        <dsp:cNvSpPr/>
      </dsp:nvSpPr>
      <dsp:spPr>
        <a:xfrm>
          <a:off x="0" y="3492155"/>
          <a:ext cx="7488936" cy="0"/>
        </a:xfrm>
        <a:prstGeom prst="line">
          <a:avLst/>
        </a:prstGeom>
        <a:solidFill>
          <a:schemeClr val="accent2">
            <a:hueOff val="-10369007"/>
            <a:satOff val="-20408"/>
            <a:lumOff val="12745"/>
            <a:alphaOff val="0"/>
          </a:schemeClr>
        </a:solidFill>
        <a:ln w="19050" cap="flat" cmpd="sng" algn="ctr">
          <a:solidFill>
            <a:schemeClr val="accent2">
              <a:hueOff val="-10369007"/>
              <a:satOff val="-20408"/>
              <a:lumOff val="1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6F206-7F01-FD41-A05C-B69E0DA1A577}">
      <dsp:nvSpPr>
        <dsp:cNvPr id="0" name=""/>
        <dsp:cNvSpPr/>
      </dsp:nvSpPr>
      <dsp:spPr>
        <a:xfrm>
          <a:off x="0" y="3492155"/>
          <a:ext cx="7488936" cy="174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Computing power: </a:t>
          </a:r>
          <a:r>
            <a:rPr lang="en-US" sz="2800" kern="1200" dirty="0"/>
            <a:t>massive increases in computational power made it possible to train GenAI on this vast amount of input data</a:t>
          </a:r>
        </a:p>
      </dsp:txBody>
      <dsp:txXfrm>
        <a:off x="0" y="3492155"/>
        <a:ext cx="7488936" cy="1744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C56E9-FD50-4946-8A73-21B51E82E996}">
      <dsp:nvSpPr>
        <dsp:cNvPr id="0" name=""/>
        <dsp:cNvSpPr/>
      </dsp:nvSpPr>
      <dsp:spPr>
        <a:xfrm>
          <a:off x="0" y="0"/>
          <a:ext cx="9483407" cy="13735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Pre-training: </a:t>
          </a:r>
          <a:r>
            <a:rPr lang="en-US" sz="2600" kern="1200" dirty="0"/>
            <a:t>models analyze billions of text examples, learning to predict what comes next</a:t>
          </a:r>
        </a:p>
      </dsp:txBody>
      <dsp:txXfrm>
        <a:off x="40231" y="40231"/>
        <a:ext cx="8001212" cy="1293112"/>
      </dsp:txXfrm>
    </dsp:sp>
    <dsp:sp modelId="{7D0C4346-EB22-A242-90D7-44B17B244F44}">
      <dsp:nvSpPr>
        <dsp:cNvPr id="0" name=""/>
        <dsp:cNvSpPr/>
      </dsp:nvSpPr>
      <dsp:spPr>
        <a:xfrm>
          <a:off x="836771" y="1602503"/>
          <a:ext cx="9483407" cy="137357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Fine-tuning: </a:t>
          </a:r>
          <a:r>
            <a:rPr lang="en-US" sz="2600" kern="1200" dirty="0"/>
            <a:t>models are refined to follow instructions, be helpful, and to avoid harmful content (this work is mostly done by humans)</a:t>
          </a:r>
        </a:p>
      </dsp:txBody>
      <dsp:txXfrm>
        <a:off x="877002" y="1642734"/>
        <a:ext cx="7673350" cy="1293112"/>
      </dsp:txXfrm>
    </dsp:sp>
    <dsp:sp modelId="{F690F52D-06F7-664C-9B6C-5626E8E3BB07}">
      <dsp:nvSpPr>
        <dsp:cNvPr id="0" name=""/>
        <dsp:cNvSpPr/>
      </dsp:nvSpPr>
      <dsp:spPr>
        <a:xfrm>
          <a:off x="1673542" y="3205007"/>
          <a:ext cx="9483407" cy="137357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Deployment: </a:t>
          </a:r>
          <a:r>
            <a:rPr lang="en-US" sz="2600" kern="1200" dirty="0"/>
            <a:t>users provide prompts, and the model generates responses based on the prompts and patterns it learned during training</a:t>
          </a:r>
        </a:p>
      </dsp:txBody>
      <dsp:txXfrm>
        <a:off x="1713773" y="3245238"/>
        <a:ext cx="7673350" cy="1293112"/>
      </dsp:txXfrm>
    </dsp:sp>
    <dsp:sp modelId="{01A550F1-CEF7-1E42-903F-753EC52E446D}">
      <dsp:nvSpPr>
        <dsp:cNvPr id="0" name=""/>
        <dsp:cNvSpPr/>
      </dsp:nvSpPr>
      <dsp:spPr>
        <a:xfrm>
          <a:off x="8590584" y="1041627"/>
          <a:ext cx="892823" cy="892823"/>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91469" y="1041627"/>
        <a:ext cx="491053" cy="671849"/>
      </dsp:txXfrm>
    </dsp:sp>
    <dsp:sp modelId="{1A54E2B9-7F6C-F042-B2F2-4D86F648E560}">
      <dsp:nvSpPr>
        <dsp:cNvPr id="0" name=""/>
        <dsp:cNvSpPr/>
      </dsp:nvSpPr>
      <dsp:spPr>
        <a:xfrm>
          <a:off x="9427355" y="2634973"/>
          <a:ext cx="892823" cy="892823"/>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28240" y="2634973"/>
        <a:ext cx="491053" cy="6718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FFB76-D42D-3440-B816-B433E0B1B45C}" type="datetimeFigureOut">
              <a:rPr lang="en-US" smtClean="0"/>
              <a:t>3/6/26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B3C2E-FF1C-F541-AF7A-2DDF835A11B0}" type="slidenum">
              <a:rPr lang="en-US" smtClean="0"/>
              <a:t>‹#›</a:t>
            </a:fld>
            <a:endParaRPr lang="en-US"/>
          </a:p>
        </p:txBody>
      </p:sp>
    </p:spTree>
    <p:extLst>
      <p:ext uri="{BB962C8B-B14F-4D97-AF65-F5344CB8AC3E}">
        <p14:creationId xmlns:p14="http://schemas.microsoft.com/office/powerpoint/2010/main" val="88149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Ryan Schultz, and I will be talking to you today about artificial intelligence in general, and a subset of AI called generative AI in particular. </a:t>
            </a:r>
          </a:p>
        </p:txBody>
      </p:sp>
      <p:sp>
        <p:nvSpPr>
          <p:cNvPr id="4" name="Slide Number Placeholder 3"/>
          <p:cNvSpPr>
            <a:spLocks noGrp="1"/>
          </p:cNvSpPr>
          <p:nvPr>
            <p:ph type="sldNum" sz="quarter" idx="5"/>
          </p:nvPr>
        </p:nvSpPr>
        <p:spPr/>
        <p:txBody>
          <a:bodyPr/>
          <a:lstStyle/>
          <a:p>
            <a:fld id="{B41B3C2E-FF1C-F541-AF7A-2DDF835A11B0}" type="slidenum">
              <a:rPr lang="en-US" smtClean="0"/>
              <a:t>1</a:t>
            </a:fld>
            <a:endParaRPr lang="en-US"/>
          </a:p>
        </p:txBody>
      </p:sp>
    </p:spTree>
    <p:extLst>
      <p:ext uri="{BB962C8B-B14F-4D97-AF65-F5344CB8AC3E}">
        <p14:creationId xmlns:p14="http://schemas.microsoft.com/office/powerpoint/2010/main" val="421119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want to learn more, there are some excellent resources available. The company Anthropic has published a free online course called Introduction to AI Fluency. It’s a 12-lesson course that teaches you how to work with these systems effectively, efficiently, and ethically. A great book on the topic is Ethan Mollick’s 2024 book, 'Co-Intelligence: Living and Working with AI'. It includes many practical tips and is available right here in the UM Libraries collection.</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14</a:t>
            </a:fld>
            <a:endParaRPr lang="en-US"/>
          </a:p>
        </p:txBody>
      </p:sp>
    </p:spTree>
    <p:extLst>
      <p:ext uri="{BB962C8B-B14F-4D97-AF65-F5344CB8AC3E}">
        <p14:creationId xmlns:p14="http://schemas.microsoft.com/office/powerpoint/2010/main" val="316261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Anthropic course outlines four core competencies for AI fluency, which they call the 4 Ds. Delegation is about deciding what work humans should do and what work AI should do. Description involves effectively communicating with the AI to guide its processes. Discernment is the critical evaluation of AI outputs for quality and accuracy. And Diligence means using AI responsibly and ethically, and taking accountability for the work it helps you produce.</a:t>
            </a:r>
            <a:endParaRPr lang="en-US" dirty="0"/>
          </a:p>
          <a:p>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15</a:t>
            </a:fld>
            <a:endParaRPr lang="en-US"/>
          </a:p>
        </p:txBody>
      </p:sp>
    </p:spTree>
    <p:extLst>
      <p:ext uri="{BB962C8B-B14F-4D97-AF65-F5344CB8AC3E}">
        <p14:creationId xmlns:p14="http://schemas.microsoft.com/office/powerpoint/2010/main" val="103988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his book, Ethan Mollick proposes four key rules for working with AI. First, always invite AI to the table—try using it for everything you do to quickly learn its capabilities and failures. Second, always be the human in the loop. GenAI works best with human help, and you must resist the temptation to delegate everything and always verify the information it gives you. Third, treat it like a person by giving it a clear persona, context, and constraints for the task. And finally, assume this is the worst AI you will ever use, because the technology is advancing at an incredible pace.</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16</a:t>
            </a:fld>
            <a:endParaRPr lang="en-US"/>
          </a:p>
        </p:txBody>
      </p:sp>
    </p:spTree>
    <p:extLst>
      <p:ext uri="{BB962C8B-B14F-4D97-AF65-F5344CB8AC3E}">
        <p14:creationId xmlns:p14="http://schemas.microsoft.com/office/powerpoint/2010/main" val="393148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three general-purpose generative Ai tools recommended by Ethan Mollick in his One Useful Thing newsletter (which I subscribe to on Substack). I currently have paid accounts for ChatGPT, Claude, and Gemini at the US$20-a-month level, and I have learned a lot about how these GenAI tools work by entering the exact same initial text prompt into each one, then comparing results between these three tools. In addition to free and $20-a-month plans, all three tools also offer a more expensive plan for heavy use: Claude Max at $100 per month, ChatGPT Pro at $200 per month, and Google AI Ultra at $250 per month (with the first 3 months at a 50% discount). Most users will only need the $17/20 a month plan.</a:t>
            </a:r>
          </a:p>
        </p:txBody>
      </p:sp>
      <p:sp>
        <p:nvSpPr>
          <p:cNvPr id="4" name="Slide Number Placeholder 3"/>
          <p:cNvSpPr>
            <a:spLocks noGrp="1"/>
          </p:cNvSpPr>
          <p:nvPr>
            <p:ph type="sldNum" sz="quarter" idx="5"/>
          </p:nvPr>
        </p:nvSpPr>
        <p:spPr/>
        <p:txBody>
          <a:bodyPr/>
          <a:lstStyle/>
          <a:p>
            <a:fld id="{B41B3C2E-FF1C-F541-AF7A-2DDF835A11B0}" type="slidenum">
              <a:rPr lang="en-US" smtClean="0"/>
              <a:t>17</a:t>
            </a:fld>
            <a:endParaRPr lang="en-US"/>
          </a:p>
        </p:txBody>
      </p:sp>
    </p:spTree>
    <p:extLst>
      <p:ext uri="{BB962C8B-B14F-4D97-AF65-F5344CB8AC3E}">
        <p14:creationId xmlns:p14="http://schemas.microsoft.com/office/powerpoint/2010/main" val="45086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major issue with these tools is their tendency to 'hallucinate' responses, essentially creating a Frankenstein-monster-like response by throwing together bits and pieces of data from its training dataset. They might refer to a book or research paper that simply doesn’t exist! For this reason, it is imperative to double-check and verify any information they provide against authoritative sources. A famous example of this is the Avianca lawsuit, where two lawyers in New York were sanctioned by a judge for submitting a legal brief that cited several non-existent court cases invented by ChatGPT.</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20</a:t>
            </a:fld>
            <a:endParaRPr lang="en-US"/>
          </a:p>
        </p:txBody>
      </p:sp>
    </p:spTree>
    <p:extLst>
      <p:ext uri="{BB962C8B-B14F-4D97-AF65-F5344CB8AC3E}">
        <p14:creationId xmlns:p14="http://schemas.microsoft.com/office/powerpoint/2010/main" val="419091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get the best results, it's helpful to follow a few practices. First, have a conversation with the tool. Engage with it in a back-and-forth dialogue to refine the output. Second, give it context and examples. You can upload documents or provide examples of the style or format you're looking for. Third, be clear and specific in your instructions. And if you're not sure what you want, you can even ask the AI to ask you clarifying questions to help you formulate a better prompt.</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21</a:t>
            </a:fld>
            <a:endParaRPr lang="en-US"/>
          </a:p>
        </p:txBody>
      </p:sp>
    </p:spTree>
    <p:extLst>
      <p:ext uri="{BB962C8B-B14F-4D97-AF65-F5344CB8AC3E}">
        <p14:creationId xmlns:p14="http://schemas.microsoft.com/office/powerpoint/2010/main" val="206119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60C77-A1C2-BC30-51DC-7D0C9C208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17C36-7A9A-E452-5EA5-B5804044E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0C5E2-8C34-38B6-17B5-169DB81B15DD}"/>
              </a:ext>
            </a:extLst>
          </p:cNvPr>
          <p:cNvSpPr>
            <a:spLocks noGrp="1"/>
          </p:cNvSpPr>
          <p:nvPr>
            <p:ph type="body" idx="1"/>
          </p:nvPr>
        </p:nvSpPr>
        <p:spPr/>
        <p:txBody>
          <a:bodyPr/>
          <a:lstStyle/>
          <a:p>
            <a:r>
              <a:rPr lang="en-CA" dirty="0"/>
              <a:t>There are several important caveats. First and most importantly, GenAI can be confidently wrong, so you must always double-check any information it provides. These tools also tend to reinforce existing biases from their training data. They are also still terrible at math, so don't rely on them for calculations. Finally, never enter confidential or sensitive information into a public GenAI tool, as that content may become part of the training data and could resurface in other people's prompts.</a:t>
            </a:r>
            <a:endParaRPr lang="en-US" dirty="0"/>
          </a:p>
        </p:txBody>
      </p:sp>
      <p:sp>
        <p:nvSpPr>
          <p:cNvPr id="4" name="Slide Number Placeholder 3">
            <a:extLst>
              <a:ext uri="{FF2B5EF4-FFF2-40B4-BE49-F238E27FC236}">
                <a16:creationId xmlns:a16="http://schemas.microsoft.com/office/drawing/2014/main" id="{F253A95C-9609-99A4-A167-AF49205CC732}"/>
              </a:ext>
            </a:extLst>
          </p:cNvPr>
          <p:cNvSpPr>
            <a:spLocks noGrp="1"/>
          </p:cNvSpPr>
          <p:nvPr>
            <p:ph type="sldNum" sz="quarter" idx="5"/>
          </p:nvPr>
        </p:nvSpPr>
        <p:spPr/>
        <p:txBody>
          <a:bodyPr/>
          <a:lstStyle/>
          <a:p>
            <a:fld id="{B41B3C2E-FF1C-F541-AF7A-2DDF835A11B0}" type="slidenum">
              <a:rPr lang="en-US" smtClean="0"/>
              <a:t>22</a:t>
            </a:fld>
            <a:endParaRPr lang="en-US"/>
          </a:p>
        </p:txBody>
      </p:sp>
    </p:spTree>
    <p:extLst>
      <p:ext uri="{BB962C8B-B14F-4D97-AF65-F5344CB8AC3E}">
        <p14:creationId xmlns:p14="http://schemas.microsoft.com/office/powerpoint/2010/main" val="253198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Ultimately, the best way to learn these tools and their limitations is simply to use them. I'd suggest two exercises. First, pick a topic you're an expert in and have a conversation with the AI. Because you're the expert, you'll easily be able to spot its mistakes and hallucinations. Then, do the opposite: pick a topic you know nothing about and ask the AI to explain it to you at different levels of complexity. You could ask it to explain a topic in a million different ways, and it never gets tired or bored! Finally, be creative. Experiment with telling the AI to take on a specific role or persona; you'll find the results are much more interesting.</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23</a:t>
            </a:fld>
            <a:endParaRPr lang="en-US"/>
          </a:p>
        </p:txBody>
      </p:sp>
    </p:spTree>
    <p:extLst>
      <p:ext uri="{BB962C8B-B14F-4D97-AF65-F5344CB8AC3E}">
        <p14:creationId xmlns:p14="http://schemas.microsoft.com/office/powerpoint/2010/main" val="203234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field of AI is changing incredibly fast. To stay on top of it, I recommend subscribing to email newsletters and following AI experts on social media. YouTube and podcasts are also great resources for current discussions. While books are good for historical context, remember to seek out up-to-date information for this rapidly changing field. You could also start an informal discussion group with colleagues to share what you're learning. For examples, the University of Manitoba librarians have a Generative AI Community of Practice. One of the best time-saving tips is to use GenAI tools themselves to summarize long articles and research papers, which helps you decide what to read in depth.</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27</a:t>
            </a:fld>
            <a:endParaRPr lang="en-US"/>
          </a:p>
        </p:txBody>
      </p:sp>
    </p:spTree>
    <p:extLst>
      <p:ext uri="{BB962C8B-B14F-4D97-AF65-F5344CB8AC3E}">
        <p14:creationId xmlns:p14="http://schemas.microsoft.com/office/powerpoint/2010/main" val="336731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Diligence core competency I mentioned earlier, in the Anthropic AI Fluency course, I will be transparent about how I used generative AI tools in creating this PowerPoint presentation. In addition to conducting my own research, I used both ChatGPT and Claude to do additional research into this topic, some of which made it into this presentation. I had a lot of text-heavy slides in the first draft of my presentation, so I asked Google Gemini to provide suggestions on how to reformat my slide presentation to have fewer bullet points per slide. I also did try to ask ChatGPT and Gemini to redesign the theme and design aspects of my PowerPoint slides, but I was very unsatisfied with the results, despite several attempts, and I finally gave up on using AI for that task. This is the end of my slide presentation. Thank you!</a:t>
            </a:r>
          </a:p>
        </p:txBody>
      </p:sp>
      <p:sp>
        <p:nvSpPr>
          <p:cNvPr id="4" name="Slide Number Placeholder 3"/>
          <p:cNvSpPr>
            <a:spLocks noGrp="1"/>
          </p:cNvSpPr>
          <p:nvPr>
            <p:ph type="sldNum" sz="quarter" idx="5"/>
          </p:nvPr>
        </p:nvSpPr>
        <p:spPr/>
        <p:txBody>
          <a:bodyPr/>
          <a:lstStyle/>
          <a:p>
            <a:fld id="{B41B3C2E-FF1C-F541-AF7A-2DDF835A11B0}" type="slidenum">
              <a:rPr lang="en-US" smtClean="0"/>
              <a:t>28</a:t>
            </a:fld>
            <a:endParaRPr lang="en-US"/>
          </a:p>
        </p:txBody>
      </p:sp>
    </p:spTree>
    <p:extLst>
      <p:ext uri="{BB962C8B-B14F-4D97-AF65-F5344CB8AC3E}">
        <p14:creationId xmlns:p14="http://schemas.microsoft.com/office/powerpoint/2010/main" val="411547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AI is an umbrella term which refers to computer programs that can mimic human tasks. These systems are not 'intelligent' in a human sense. While AI has advanced rapidly, it still lacks common sense and human-like reasoning. AI is not sentient; it lacks awareness and cannot perceive or understand human thoughts or emotions.</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3</a:t>
            </a:fld>
            <a:endParaRPr lang="en-US"/>
          </a:p>
        </p:txBody>
      </p:sp>
    </p:spTree>
    <p:extLst>
      <p:ext uri="{BB962C8B-B14F-4D97-AF65-F5344CB8AC3E}">
        <p14:creationId xmlns:p14="http://schemas.microsoft.com/office/powerpoint/2010/main" val="359586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can categorize AI by its capabilities. All AI systems that exist today are considered Narrow AI, which means they excel at a specific, limited task. The second type, General AI or AGI, is a theoretical form of AI with human-level intelligence across any domain; this is still the stuff of science fiction. The final type is Superintelligent AI, a hypothetical future AI that would surpass human intelligence. This remains largely speculative.</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4</a:t>
            </a:fld>
            <a:endParaRPr lang="en-US"/>
          </a:p>
        </p:txBody>
      </p:sp>
    </p:spTree>
    <p:extLst>
      <p:ext uri="{BB962C8B-B14F-4D97-AF65-F5344CB8AC3E}">
        <p14:creationId xmlns:p14="http://schemas.microsoft.com/office/powerpoint/2010/main" val="114825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can also look at AI by its computational approach. The earliest form is Symbolic AI, or 'Good old-fashioned AI,' where programmers hand-code logical rules and facts to solve problems. A famous example is IBM's Deep Blue, the chess computer that beat the world champion in 1997. A more modern approach is Machine Learning, where algorithms are trained on lots of data to learn from examples and make predictions without being explicitly programmed. Gmail’s spam filter is a perfect example of this. Finally, we have Deep Learning, which uses multiple layers of interconnected artificial neurons to automatically learn very complex patterns from vast amounts of data. Most modern systems, including Generative AI, are a subset of deep learning.</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5</a:t>
            </a:fld>
            <a:endParaRPr lang="en-US"/>
          </a:p>
        </p:txBody>
      </p:sp>
    </p:spTree>
    <p:extLst>
      <p:ext uri="{BB962C8B-B14F-4D97-AF65-F5344CB8AC3E}">
        <p14:creationId xmlns:p14="http://schemas.microsoft.com/office/powerpoint/2010/main" val="124653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where does Generative AI fit in? GenAI is a newer subset of AI systems designed to create new, original content. They do this by learning the patterns and structure from enormous datasets and then using that knowledge to generate new outputs that resemble the data they were trained on. A good way to think about the difference is with email. Your Gmail spam filter is a form of AI, but it's not generative because it only classifies incoming emails as spam or not spam. On the other hand, you could ask a generative tool like ChatGPT to write a brand new email for you from scratch, and it would do an excellent job!</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7</a:t>
            </a:fld>
            <a:endParaRPr lang="en-US"/>
          </a:p>
        </p:txBody>
      </p:sp>
    </p:spTree>
    <p:extLst>
      <p:ext uri="{BB962C8B-B14F-4D97-AF65-F5344CB8AC3E}">
        <p14:creationId xmlns:p14="http://schemas.microsoft.com/office/powerpoint/2010/main" val="9209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current hype about AI was sparked in 2022 by startling leaps forward in two key areas of Generative AI. First were the text-to-image programs like DALL-E 2 and Midjourney that amazed everyone. This was followed by the launch of ChatGPT 3.5 in November 2022. The service was so popular that it gained 100 million users in just two months, breaking all historical records for the adoption of new technology.</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10</a:t>
            </a:fld>
            <a:endParaRPr lang="en-US"/>
          </a:p>
        </p:txBody>
      </p:sp>
    </p:spTree>
    <p:extLst>
      <p:ext uri="{BB962C8B-B14F-4D97-AF65-F5344CB8AC3E}">
        <p14:creationId xmlns:p14="http://schemas.microsoft.com/office/powerpoint/2010/main" val="317499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higher education, Generative AI presents significant opportunities. It’s a powerful tool for creativity, helping instructors brainstorm lesson plans and generate examples. It can provide personalized learning by acting as a tireless tutor, giving students instant, tailored feedback. It can also enhance engagement by allowing students to explore 'what if' scenarios or even have a discussion with an AI role-playing as a historical figure. By offloading more mundane tasks, it frees up faculty to have more time for one-on-one mentoring and research.</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11</a:t>
            </a:fld>
            <a:endParaRPr lang="en-US"/>
          </a:p>
        </p:txBody>
      </p:sp>
    </p:spTree>
    <p:extLst>
      <p:ext uri="{BB962C8B-B14F-4D97-AF65-F5344CB8AC3E}">
        <p14:creationId xmlns:p14="http://schemas.microsoft.com/office/powerpoint/2010/main" val="170531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9E293-B550-5EEC-586B-7E590051A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9FBBA-B399-2BC0-EAB4-B25E7F98C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E0898-7BC3-B02F-E41D-F91959C4B969}"/>
              </a:ext>
            </a:extLst>
          </p:cNvPr>
          <p:cNvSpPr>
            <a:spLocks noGrp="1"/>
          </p:cNvSpPr>
          <p:nvPr>
            <p:ph type="body" idx="1"/>
          </p:nvPr>
        </p:nvSpPr>
        <p:spPr/>
        <p:txBody>
          <a:bodyPr/>
          <a:lstStyle/>
          <a:p>
            <a:r>
              <a:rPr lang="en-CA" dirty="0"/>
              <a:t>However, we must be aware of the weaknesses. These tools can still produce incorrect or fabricated information while sounding very confident, which means everything needs to be double-checked and verified. They are trained on data that contains human biases, which they may then reproduce. GenAI also poses new questions for academic integrity and how we assess student work ethically. There are also concerns about the longer-term impact of GenAI on student’s ability to develop critical thinking and problem-solving skills. Finally, we must consider privacy and security: how is the information you enter being used and stored, and who owns the content the AI produces? The last point, called GIGO (Garbage In Garbage Out) is one I noticed when having a conversation with GenAI tools about a topic which I am an expert on, which is virtual worlds, social VR and the metaverse (this is a technique I will talk about later). Some of the sources used in the reports I generated using the Deep Research feature (which provides citations to webpages which I then checked), indicate the well-known computer science concept of GIGO: Garbage IN Garbage Out. In some cases, where good-quality data is hidden behind paywalls, these tools rely on questionable data from free websites instead. </a:t>
            </a:r>
            <a:endParaRPr lang="en-US" dirty="0"/>
          </a:p>
        </p:txBody>
      </p:sp>
      <p:sp>
        <p:nvSpPr>
          <p:cNvPr id="4" name="Slide Number Placeholder 3">
            <a:extLst>
              <a:ext uri="{FF2B5EF4-FFF2-40B4-BE49-F238E27FC236}">
                <a16:creationId xmlns:a16="http://schemas.microsoft.com/office/drawing/2014/main" id="{8F2B7AE8-4D0E-B896-B0EE-CAFC3E2ABCCA}"/>
              </a:ext>
            </a:extLst>
          </p:cNvPr>
          <p:cNvSpPr>
            <a:spLocks noGrp="1"/>
          </p:cNvSpPr>
          <p:nvPr>
            <p:ph type="sldNum" sz="quarter" idx="5"/>
          </p:nvPr>
        </p:nvSpPr>
        <p:spPr/>
        <p:txBody>
          <a:bodyPr/>
          <a:lstStyle/>
          <a:p>
            <a:fld id="{B41B3C2E-FF1C-F541-AF7A-2DDF835A11B0}" type="slidenum">
              <a:rPr lang="en-US" smtClean="0"/>
              <a:t>12</a:t>
            </a:fld>
            <a:endParaRPr lang="en-US"/>
          </a:p>
        </p:txBody>
      </p:sp>
    </p:spTree>
    <p:extLst>
      <p:ext uri="{BB962C8B-B14F-4D97-AF65-F5344CB8AC3E}">
        <p14:creationId xmlns:p14="http://schemas.microsoft.com/office/powerpoint/2010/main" val="375784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of these opportunities and risks, the University of Manitoba has established a Committee on Artificial Intelligence to study these issues. This committee has issued a Guiding Principles document, which was endorsed by the Senate on June 25th, 2025. These nine principles are intended to guide the responsible exploration and use of AI at the university. They cover key areas like Intellectual Integrity , IP &amp; Copyright , maintaining a Human-Centered Approach , ensuring Accessibility &amp; Fairness , and protecting Privacy &amp; Data Security.</a:t>
            </a:r>
            <a:endParaRPr lang="en-US" dirty="0"/>
          </a:p>
        </p:txBody>
      </p:sp>
      <p:sp>
        <p:nvSpPr>
          <p:cNvPr id="4" name="Slide Number Placeholder 3"/>
          <p:cNvSpPr>
            <a:spLocks noGrp="1"/>
          </p:cNvSpPr>
          <p:nvPr>
            <p:ph type="sldNum" sz="quarter" idx="5"/>
          </p:nvPr>
        </p:nvSpPr>
        <p:spPr/>
        <p:txBody>
          <a:bodyPr/>
          <a:lstStyle/>
          <a:p>
            <a:fld id="{B41B3C2E-FF1C-F541-AF7A-2DDF835A11B0}" type="slidenum">
              <a:rPr lang="en-US" smtClean="0"/>
              <a:t>13</a:t>
            </a:fld>
            <a:endParaRPr lang="en-US"/>
          </a:p>
        </p:txBody>
      </p:sp>
    </p:spTree>
    <p:extLst>
      <p:ext uri="{BB962C8B-B14F-4D97-AF65-F5344CB8AC3E}">
        <p14:creationId xmlns:p14="http://schemas.microsoft.com/office/powerpoint/2010/main" val="290523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5680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0954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01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768997" y="818348"/>
            <a:ext cx="9584803" cy="547467"/>
          </a:xfrm>
          <a:prstGeom prst="rect">
            <a:avLst/>
          </a:prstGeom>
        </p:spPr>
        <p:txBody>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768997" y="2086339"/>
            <a:ext cx="9584803" cy="1866237"/>
          </a:xfrm>
          <a:prstGeom prst="rect">
            <a:avLst/>
          </a:prstGeo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768997" y="1529225"/>
            <a:ext cx="9584803" cy="393700"/>
          </a:xfrm>
          <a:prstGeom prst="rect">
            <a:avLst/>
          </a:prstGeom>
        </p:spPr>
        <p:txBody>
          <a:bodyPr/>
          <a:lstStyle>
            <a:lvl1pPr marL="0" indent="0">
              <a:buNone/>
              <a:defRPr/>
            </a:lvl1pPr>
          </a:lstStyle>
          <a:p>
            <a:pPr lvl="0"/>
            <a:r>
              <a:rPr lang="en-US" dirty="0"/>
              <a:t>Subhead</a:t>
            </a:r>
          </a:p>
        </p:txBody>
      </p:sp>
    </p:spTree>
    <p:extLst>
      <p:ext uri="{BB962C8B-B14F-4D97-AF65-F5344CB8AC3E}">
        <p14:creationId xmlns:p14="http://schemas.microsoft.com/office/powerpoint/2010/main" val="145542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62269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41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1373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672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4047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02598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4664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3/6/26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3853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3/6/26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58636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3" r:id="rId6"/>
    <p:sldLayoutId id="2147483698" r:id="rId7"/>
    <p:sldLayoutId id="2147483699" r:id="rId8"/>
    <p:sldLayoutId id="2147483700" r:id="rId9"/>
    <p:sldLayoutId id="2147483702" r:id="rId10"/>
    <p:sldLayoutId id="2147483701" r:id="rId11"/>
    <p:sldLayoutId id="2147483705"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umanitoba.ca/governance/sites/governance/files/2025-06/ai-guiding-principles-2025-06-25_0.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nthropic.com/ai-fluency/introduction-to-ai-fluenc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neusefulthing.org/p/a-guide-to-which-ai-to-use-in-th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nicolehennig.com/wp-content/uploads/2025/06/10-tips-genAI-hennig2025.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73AF435-44C8-C44B-9352-ACFA393E2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C8D08F-51C5-3A5C-94D0-50CA9E6AE330}"/>
              </a:ext>
            </a:extLst>
          </p:cNvPr>
          <p:cNvSpPr>
            <a:spLocks noGrp="1"/>
          </p:cNvSpPr>
          <p:nvPr>
            <p:ph type="ctrTitle"/>
          </p:nvPr>
        </p:nvSpPr>
        <p:spPr>
          <a:xfrm>
            <a:off x="7324846" y="978407"/>
            <a:ext cx="4358503" cy="3137941"/>
          </a:xfrm>
        </p:spPr>
        <p:txBody>
          <a:bodyPr anchor="t">
            <a:normAutofit/>
          </a:bodyPr>
          <a:lstStyle/>
          <a:p>
            <a:pPr>
              <a:lnSpc>
                <a:spcPct val="90000"/>
              </a:lnSpc>
            </a:pPr>
            <a:r>
              <a:rPr lang="en-US" sz="4200" dirty="0"/>
              <a:t>Artificial Intelligence and Generative AI: An Introduction</a:t>
            </a:r>
          </a:p>
        </p:txBody>
      </p:sp>
      <p:sp>
        <p:nvSpPr>
          <p:cNvPr id="3" name="Subtitle 2">
            <a:extLst>
              <a:ext uri="{FF2B5EF4-FFF2-40B4-BE49-F238E27FC236}">
                <a16:creationId xmlns:a16="http://schemas.microsoft.com/office/drawing/2014/main" id="{0F44B0C7-66CB-E129-9DC0-BE8C63215FE0}"/>
              </a:ext>
            </a:extLst>
          </p:cNvPr>
          <p:cNvSpPr>
            <a:spLocks noGrp="1"/>
          </p:cNvSpPr>
          <p:nvPr>
            <p:ph type="subTitle" idx="1"/>
          </p:nvPr>
        </p:nvSpPr>
        <p:spPr>
          <a:xfrm>
            <a:off x="7324344" y="4469641"/>
            <a:ext cx="4358503" cy="1376976"/>
          </a:xfrm>
        </p:spPr>
        <p:txBody>
          <a:bodyPr anchor="b">
            <a:normAutofit fontScale="70000" lnSpcReduction="20000"/>
          </a:bodyPr>
          <a:lstStyle/>
          <a:p>
            <a:r>
              <a:rPr lang="en-US" dirty="0"/>
              <a:t>Ryan Schultz, University of Manitoba Libraries</a:t>
            </a:r>
          </a:p>
          <a:p>
            <a:r>
              <a:rPr lang="en-US" dirty="0"/>
              <a:t>Updated March 6</a:t>
            </a:r>
            <a:r>
              <a:rPr lang="en-US" baseline="30000" dirty="0"/>
              <a:t>th</a:t>
            </a:r>
            <a:r>
              <a:rPr lang="en-US" dirty="0"/>
              <a:t>, 2026</a:t>
            </a:r>
          </a:p>
          <a:p>
            <a:r>
              <a:rPr lang="en-US" sz="1400" dirty="0"/>
              <a:t>Artificial Intelligence and Generative AI Presentation Ryan Schultz blog version @ 2026 by Ryan Schultz is licensed under CC-BY-NC-SA 4.0. To view a copy of this license, please visit: https://</a:t>
            </a:r>
            <a:r>
              <a:rPr lang="en-US" sz="1400" dirty="0" err="1"/>
              <a:t>creativecommons.org</a:t>
            </a:r>
            <a:r>
              <a:rPr lang="en-US" sz="1400" dirty="0"/>
              <a:t>/licenses/by-</a:t>
            </a:r>
            <a:r>
              <a:rPr lang="en-US" sz="1400" dirty="0" err="1"/>
              <a:t>nc</a:t>
            </a:r>
            <a:r>
              <a:rPr lang="en-US" sz="1400" dirty="0"/>
              <a:t>-</a:t>
            </a:r>
            <a:r>
              <a:rPr lang="en-US" sz="1400" dirty="0" err="1"/>
              <a:t>sa</a:t>
            </a:r>
            <a:r>
              <a:rPr lang="en-US" sz="1400" dirty="0"/>
              <a:t>/4.0/</a:t>
            </a:r>
          </a:p>
        </p:txBody>
      </p:sp>
      <p:pic>
        <p:nvPicPr>
          <p:cNvPr id="4" name="Picture 3" descr="3D art of a person">
            <a:extLst>
              <a:ext uri="{FF2B5EF4-FFF2-40B4-BE49-F238E27FC236}">
                <a16:creationId xmlns:a16="http://schemas.microsoft.com/office/drawing/2014/main" id="{EDB639D5-9720-1ACE-FC58-1D0BC1C84AB6}"/>
              </a:ext>
            </a:extLst>
          </p:cNvPr>
          <p:cNvPicPr>
            <a:picLocks noChangeAspect="1"/>
          </p:cNvPicPr>
          <p:nvPr/>
        </p:nvPicPr>
        <p:blipFill>
          <a:blip r:embed="rId3"/>
          <a:srcRect t="1921" r="-2" b="7223"/>
          <a:stretch>
            <a:fillRect/>
          </a:stretch>
        </p:blipFill>
        <p:spPr>
          <a:xfrm>
            <a:off x="535521" y="508090"/>
            <a:ext cx="6323740" cy="5745379"/>
          </a:xfrm>
          <a:prstGeom prst="rect">
            <a:avLst/>
          </a:prstGeom>
        </p:spPr>
      </p:pic>
      <p:sp>
        <p:nvSpPr>
          <p:cNvPr id="18" name="Freeform: Shape 17">
            <a:extLst>
              <a:ext uri="{FF2B5EF4-FFF2-40B4-BE49-F238E27FC236}">
                <a16:creationId xmlns:a16="http://schemas.microsoft.com/office/drawing/2014/main" id="{288058DF-7580-C88F-23F0-42941230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7912" y="508090"/>
            <a:ext cx="4288568" cy="149279"/>
          </a:xfrm>
          <a:custGeom>
            <a:avLst/>
            <a:gdLst>
              <a:gd name="connsiteX0" fmla="*/ 0 w 6117427"/>
              <a:gd name="connsiteY0" fmla="*/ 0 h 149279"/>
              <a:gd name="connsiteX1" fmla="*/ 6117427 w 6117427"/>
              <a:gd name="connsiteY1" fmla="*/ 0 h 149279"/>
              <a:gd name="connsiteX2" fmla="*/ 6117427 w 6117427"/>
              <a:gd name="connsiteY2" fmla="*/ 149279 h 149279"/>
              <a:gd name="connsiteX3" fmla="*/ 0 w 611742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117427" h="149279">
                <a:moveTo>
                  <a:pt x="0" y="0"/>
                </a:moveTo>
                <a:lnTo>
                  <a:pt x="6117427" y="0"/>
                </a:lnTo>
                <a:lnTo>
                  <a:pt x="611742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3F82943-4565-9E0E-E9DB-5B7B417E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75944" y="6207749"/>
            <a:ext cx="4307405" cy="45720"/>
          </a:xfrm>
          <a:custGeom>
            <a:avLst/>
            <a:gdLst>
              <a:gd name="connsiteX0" fmla="*/ 0 w 6144298"/>
              <a:gd name="connsiteY0" fmla="*/ 0 h 45720"/>
              <a:gd name="connsiteX1" fmla="*/ 5021183 w 6144298"/>
              <a:gd name="connsiteY1" fmla="*/ 0 h 45720"/>
              <a:gd name="connsiteX2" fmla="*/ 5021183 w 6144298"/>
              <a:gd name="connsiteY2" fmla="*/ 1 h 45720"/>
              <a:gd name="connsiteX3" fmla="*/ 6144298 w 6144298"/>
              <a:gd name="connsiteY3" fmla="*/ 1 h 45720"/>
              <a:gd name="connsiteX4" fmla="*/ 6144298 w 6144298"/>
              <a:gd name="connsiteY4" fmla="*/ 45720 h 45720"/>
              <a:gd name="connsiteX5" fmla="*/ 1123115 w 6144298"/>
              <a:gd name="connsiteY5" fmla="*/ 45720 h 45720"/>
              <a:gd name="connsiteX6" fmla="*/ 1123115 w 6144298"/>
              <a:gd name="connsiteY6" fmla="*/ 45719 h 45720"/>
              <a:gd name="connsiteX7" fmla="*/ 0 w 6144298"/>
              <a:gd name="connsiteY7"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298" h="45720">
                <a:moveTo>
                  <a:pt x="0" y="0"/>
                </a:moveTo>
                <a:lnTo>
                  <a:pt x="5021183" y="0"/>
                </a:lnTo>
                <a:lnTo>
                  <a:pt x="5021183" y="1"/>
                </a:lnTo>
                <a:lnTo>
                  <a:pt x="6144298" y="1"/>
                </a:lnTo>
                <a:lnTo>
                  <a:pt x="6144298"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79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AB23-F8E5-1357-69A3-E23764DB3DDE}"/>
              </a:ext>
            </a:extLst>
          </p:cNvPr>
          <p:cNvSpPr>
            <a:spLocks noGrp="1"/>
          </p:cNvSpPr>
          <p:nvPr>
            <p:ph type="title"/>
          </p:nvPr>
        </p:nvSpPr>
        <p:spPr>
          <a:xfrm>
            <a:off x="521208" y="978408"/>
            <a:ext cx="11155680" cy="794408"/>
          </a:xfrm>
        </p:spPr>
        <p:txBody>
          <a:bodyPr/>
          <a:lstStyle/>
          <a:p>
            <a:r>
              <a:rPr lang="en-US" dirty="0"/>
              <a:t>The GenAI Boom of 2022</a:t>
            </a:r>
          </a:p>
        </p:txBody>
      </p:sp>
      <p:sp>
        <p:nvSpPr>
          <p:cNvPr id="3" name="Content Placeholder 2">
            <a:extLst>
              <a:ext uri="{FF2B5EF4-FFF2-40B4-BE49-F238E27FC236}">
                <a16:creationId xmlns:a16="http://schemas.microsoft.com/office/drawing/2014/main" id="{556D7B79-C80D-774D-B609-F5923B53581A}"/>
              </a:ext>
            </a:extLst>
          </p:cNvPr>
          <p:cNvSpPr>
            <a:spLocks noGrp="1"/>
          </p:cNvSpPr>
          <p:nvPr>
            <p:ph idx="1"/>
          </p:nvPr>
        </p:nvSpPr>
        <p:spPr>
          <a:xfrm>
            <a:off x="521208" y="1772816"/>
            <a:ext cx="11155680" cy="4573120"/>
          </a:xfrm>
        </p:spPr>
        <p:txBody>
          <a:bodyPr>
            <a:normAutofit/>
          </a:bodyPr>
          <a:lstStyle/>
          <a:p>
            <a:r>
              <a:rPr lang="en-US" sz="2800" dirty="0"/>
              <a:t>The current hype about AI was sparked by startling leaps forward in two key areas:</a:t>
            </a:r>
          </a:p>
          <a:p>
            <a:pPr lvl="1"/>
            <a:r>
              <a:rPr lang="en-US" sz="2600" dirty="0"/>
              <a:t>Text-to-image AI programs (DALL-E 2, Midjourney, Stable Diffusion).</a:t>
            </a:r>
          </a:p>
          <a:p>
            <a:pPr lvl="1"/>
            <a:r>
              <a:rPr lang="en-US" sz="2600" dirty="0"/>
              <a:t>AI Large Language Model (LLM) text-generation tools like ChatGPT 3.5.</a:t>
            </a:r>
          </a:p>
          <a:p>
            <a:r>
              <a:rPr lang="en-US" sz="2800" dirty="0"/>
              <a:t>ChatGPT gained 100 million users in two months, breaking all previous records for the adoption of new technology.</a:t>
            </a:r>
          </a:p>
          <a:p>
            <a:pPr lvl="1"/>
            <a:endParaRPr lang="en-US" sz="2600" dirty="0"/>
          </a:p>
          <a:p>
            <a:pPr marL="457200" lvl="1" indent="0">
              <a:buNone/>
            </a:pPr>
            <a:endParaRPr lang="en-US" sz="2600" dirty="0"/>
          </a:p>
        </p:txBody>
      </p:sp>
    </p:spTree>
    <p:extLst>
      <p:ext uri="{BB962C8B-B14F-4D97-AF65-F5344CB8AC3E}">
        <p14:creationId xmlns:p14="http://schemas.microsoft.com/office/powerpoint/2010/main" val="386147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B8AD-4DD4-5251-D12B-4D9A3B4D5EFF}"/>
              </a:ext>
            </a:extLst>
          </p:cNvPr>
          <p:cNvSpPr>
            <a:spLocks noGrp="1"/>
          </p:cNvSpPr>
          <p:nvPr>
            <p:ph type="title"/>
          </p:nvPr>
        </p:nvSpPr>
        <p:spPr>
          <a:xfrm>
            <a:off x="521208" y="978408"/>
            <a:ext cx="11155680" cy="915706"/>
          </a:xfrm>
        </p:spPr>
        <p:txBody>
          <a:bodyPr/>
          <a:lstStyle/>
          <a:p>
            <a:r>
              <a:rPr lang="en-US" dirty="0"/>
              <a:t>GenAI in Higher Education: Strengths</a:t>
            </a:r>
          </a:p>
        </p:txBody>
      </p:sp>
      <p:sp>
        <p:nvSpPr>
          <p:cNvPr id="3" name="Content Placeholder 2">
            <a:extLst>
              <a:ext uri="{FF2B5EF4-FFF2-40B4-BE49-F238E27FC236}">
                <a16:creationId xmlns:a16="http://schemas.microsoft.com/office/drawing/2014/main" id="{E2EAB238-5839-6724-D783-F560484BAD4A}"/>
              </a:ext>
            </a:extLst>
          </p:cNvPr>
          <p:cNvSpPr>
            <a:spLocks noGrp="1"/>
          </p:cNvSpPr>
          <p:nvPr>
            <p:ph idx="1"/>
          </p:nvPr>
        </p:nvSpPr>
        <p:spPr>
          <a:xfrm>
            <a:off x="521208" y="1894114"/>
            <a:ext cx="11155680" cy="4451822"/>
          </a:xfrm>
        </p:spPr>
        <p:txBody>
          <a:bodyPr>
            <a:normAutofit/>
          </a:bodyPr>
          <a:lstStyle/>
          <a:p>
            <a:r>
              <a:rPr lang="en-US" sz="2800" b="1" dirty="0"/>
              <a:t>Brainstorming &amp; Idea Generation: </a:t>
            </a:r>
            <a:r>
              <a:rPr lang="en-US" sz="2800" dirty="0"/>
              <a:t>Quickly creates quizzes, lesson plan ideas, or examples to spark creativity.</a:t>
            </a:r>
          </a:p>
          <a:p>
            <a:r>
              <a:rPr lang="en-US" sz="2800" b="1" dirty="0"/>
              <a:t>Personalized Learning: </a:t>
            </a:r>
            <a:r>
              <a:rPr lang="en-US" sz="2800" dirty="0"/>
              <a:t>Acts as a tireless tutor, providing instant answers and feedback tailored to student needs.</a:t>
            </a:r>
          </a:p>
          <a:p>
            <a:r>
              <a:rPr lang="en-US" sz="2800" b="1" dirty="0"/>
              <a:t>Enhanced Student Engagement: </a:t>
            </a:r>
            <a:r>
              <a:rPr lang="en-US" sz="2800" dirty="0"/>
              <a:t>Lets students test ideas, explore scenarios, or even role-play with historical figures!</a:t>
            </a:r>
          </a:p>
          <a:p>
            <a:r>
              <a:rPr lang="en-US" sz="2800" b="1" dirty="0"/>
              <a:t>Efficiency: </a:t>
            </a:r>
            <a:r>
              <a:rPr lang="en-US" sz="2800" dirty="0"/>
              <a:t>Offloads more routine work, freeing up faculty &amp; instructors for one-on-one mentoring and research.</a:t>
            </a:r>
          </a:p>
          <a:p>
            <a:endParaRPr lang="en-US" sz="2800" dirty="0"/>
          </a:p>
        </p:txBody>
      </p:sp>
    </p:spTree>
    <p:extLst>
      <p:ext uri="{BB962C8B-B14F-4D97-AF65-F5344CB8AC3E}">
        <p14:creationId xmlns:p14="http://schemas.microsoft.com/office/powerpoint/2010/main" val="298985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65AA-5187-F73C-B7E0-EC4D4F854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71822-08BA-B90F-EC24-3CCE6DF8FF09}"/>
              </a:ext>
            </a:extLst>
          </p:cNvPr>
          <p:cNvSpPr>
            <a:spLocks noGrp="1"/>
          </p:cNvSpPr>
          <p:nvPr>
            <p:ph type="title"/>
          </p:nvPr>
        </p:nvSpPr>
        <p:spPr>
          <a:xfrm>
            <a:off x="521208" y="789564"/>
            <a:ext cx="11155680" cy="915706"/>
          </a:xfrm>
        </p:spPr>
        <p:txBody>
          <a:bodyPr/>
          <a:lstStyle/>
          <a:p>
            <a:r>
              <a:rPr lang="en-US" dirty="0"/>
              <a:t>GenAI in Higher Education: Weaknesses</a:t>
            </a:r>
          </a:p>
        </p:txBody>
      </p:sp>
      <p:sp>
        <p:nvSpPr>
          <p:cNvPr id="3" name="Content Placeholder 2">
            <a:extLst>
              <a:ext uri="{FF2B5EF4-FFF2-40B4-BE49-F238E27FC236}">
                <a16:creationId xmlns:a16="http://schemas.microsoft.com/office/drawing/2014/main" id="{858ACA9A-BC33-E535-10EF-320BA80C7752}"/>
              </a:ext>
            </a:extLst>
          </p:cNvPr>
          <p:cNvSpPr>
            <a:spLocks noGrp="1"/>
          </p:cNvSpPr>
          <p:nvPr>
            <p:ph idx="1"/>
          </p:nvPr>
        </p:nvSpPr>
        <p:spPr>
          <a:xfrm>
            <a:off x="521208" y="1600201"/>
            <a:ext cx="11155680" cy="5108712"/>
          </a:xfrm>
        </p:spPr>
        <p:txBody>
          <a:bodyPr>
            <a:normAutofit fontScale="85000" lnSpcReduction="20000"/>
          </a:bodyPr>
          <a:lstStyle/>
          <a:p>
            <a:r>
              <a:rPr lang="en-US" sz="2800" b="1" dirty="0"/>
              <a:t>Accuracy: </a:t>
            </a:r>
            <a:r>
              <a:rPr lang="en-US" sz="2800" dirty="0"/>
              <a:t>Can produce incorrect or fabricated information while sounding confident, so </a:t>
            </a:r>
            <a:r>
              <a:rPr lang="en-US" sz="2800" i="1" dirty="0"/>
              <a:t>everything must be verified against authoritative sources.</a:t>
            </a:r>
            <a:endParaRPr lang="en-US" sz="2800" dirty="0"/>
          </a:p>
          <a:p>
            <a:r>
              <a:rPr lang="en-US" sz="2800" b="1" dirty="0"/>
              <a:t>Bias: </a:t>
            </a:r>
            <a:r>
              <a:rPr lang="en-US" sz="2800" dirty="0"/>
              <a:t>Can reproduce human biases from its training data, underrepresenting marginalized perspectives.</a:t>
            </a:r>
          </a:p>
          <a:p>
            <a:r>
              <a:rPr lang="en-US" sz="2800" b="1" dirty="0"/>
              <a:t>Academic Integrity: </a:t>
            </a:r>
            <a:r>
              <a:rPr lang="en-US" sz="2800" dirty="0"/>
              <a:t>Raises concerns about plagiarism, cheating, and the need to rethink student assessments.</a:t>
            </a:r>
          </a:p>
          <a:p>
            <a:r>
              <a:rPr lang="en-US" sz="2800" b="1" dirty="0"/>
              <a:t>Learning impact and over-reliance: </a:t>
            </a:r>
            <a:r>
              <a:rPr lang="en-US" sz="2800" dirty="0"/>
              <a:t>Raises concerns about the use of GenAI undermining critical thinking and problem-solving skills.</a:t>
            </a:r>
          </a:p>
          <a:p>
            <a:r>
              <a:rPr lang="en-US" sz="2800" b="1" dirty="0"/>
              <a:t>Privacy &amp; Security: </a:t>
            </a:r>
            <a:r>
              <a:rPr lang="en-US" sz="2800" dirty="0"/>
              <a:t>Raises questions about how user data is stored, used, and who owns the output.</a:t>
            </a:r>
          </a:p>
          <a:p>
            <a:r>
              <a:rPr lang="en-US" sz="2800" b="1" dirty="0"/>
              <a:t>GIGO (Garbage In, Garbage Out):</a:t>
            </a:r>
            <a:r>
              <a:rPr lang="en-US" sz="2800" dirty="0"/>
              <a:t> Raises concerns about the sources and quality of data used to train GenAI tools. Poor data = poor results.</a:t>
            </a:r>
          </a:p>
          <a:p>
            <a:endParaRPr lang="en-US" sz="2800" dirty="0"/>
          </a:p>
        </p:txBody>
      </p:sp>
    </p:spTree>
    <p:extLst>
      <p:ext uri="{BB962C8B-B14F-4D97-AF65-F5344CB8AC3E}">
        <p14:creationId xmlns:p14="http://schemas.microsoft.com/office/powerpoint/2010/main" val="25296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1007-69B0-5C86-E52F-FFDF3076048D}"/>
              </a:ext>
            </a:extLst>
          </p:cNvPr>
          <p:cNvSpPr>
            <a:spLocks noGrp="1"/>
          </p:cNvSpPr>
          <p:nvPr>
            <p:ph type="title"/>
          </p:nvPr>
        </p:nvSpPr>
        <p:spPr>
          <a:xfrm>
            <a:off x="525305" y="688781"/>
            <a:ext cx="5879592" cy="1868487"/>
          </a:xfrm>
        </p:spPr>
        <p:txBody>
          <a:bodyPr>
            <a:normAutofit fontScale="90000"/>
          </a:bodyPr>
          <a:lstStyle/>
          <a:p>
            <a:r>
              <a:rPr lang="en-US" dirty="0"/>
              <a:t>UM has issued new community guidelines for using AI and GenAI</a:t>
            </a:r>
          </a:p>
        </p:txBody>
      </p:sp>
      <p:pic>
        <p:nvPicPr>
          <p:cNvPr id="5" name="Content Placeholder 4" descr="A screenshot of a news article&#10;&#10;AI-generated content may be incorrect.">
            <a:extLst>
              <a:ext uri="{FF2B5EF4-FFF2-40B4-BE49-F238E27FC236}">
                <a16:creationId xmlns:a16="http://schemas.microsoft.com/office/drawing/2014/main" id="{A43DC79C-2394-F365-F75D-178BCAC6D185}"/>
              </a:ext>
            </a:extLst>
          </p:cNvPr>
          <p:cNvPicPr>
            <a:picLocks noGrp="1" noChangeAspect="1"/>
          </p:cNvPicPr>
          <p:nvPr>
            <p:ph idx="1"/>
          </p:nvPr>
        </p:nvPicPr>
        <p:blipFill>
          <a:blip r:embed="rId3"/>
          <a:stretch>
            <a:fillRect/>
          </a:stretch>
        </p:blipFill>
        <p:spPr>
          <a:xfrm>
            <a:off x="6588223" y="525251"/>
            <a:ext cx="5218521" cy="6155897"/>
          </a:xfrm>
          <a:ln w="38100">
            <a:solidFill>
              <a:schemeClr val="tx1"/>
            </a:solidFill>
          </a:ln>
        </p:spPr>
      </p:pic>
      <p:sp>
        <p:nvSpPr>
          <p:cNvPr id="6" name="TextBox 5">
            <a:extLst>
              <a:ext uri="{FF2B5EF4-FFF2-40B4-BE49-F238E27FC236}">
                <a16:creationId xmlns:a16="http://schemas.microsoft.com/office/drawing/2014/main" id="{1BFDAB2D-C781-E812-93EB-20812C745819}"/>
              </a:ext>
            </a:extLst>
          </p:cNvPr>
          <p:cNvSpPr txBox="1"/>
          <p:nvPr/>
        </p:nvSpPr>
        <p:spPr>
          <a:xfrm>
            <a:off x="521208" y="2526383"/>
            <a:ext cx="5738190" cy="2308324"/>
          </a:xfrm>
          <a:prstGeom prst="rect">
            <a:avLst/>
          </a:prstGeom>
          <a:noFill/>
        </p:spPr>
        <p:txBody>
          <a:bodyPr wrap="square" rtlCol="0">
            <a:spAutoFit/>
          </a:bodyPr>
          <a:lstStyle/>
          <a:p>
            <a:r>
              <a:rPr lang="en-US" dirty="0"/>
              <a:t>The UM Committee on Artificial Intelligence has issued a Guiding Principles document which was endorsed by Senate on June 25th, 2025, and updated Oct. 1</a:t>
            </a:r>
            <a:r>
              <a:rPr lang="en-US" baseline="30000" dirty="0"/>
              <a:t>st</a:t>
            </a:r>
            <a:r>
              <a:rPr lang="en-US" dirty="0"/>
              <a:t>, 2025: </a:t>
            </a:r>
            <a:r>
              <a:rPr lang="en-US" dirty="0">
                <a:hlinkClick r:id="rId4"/>
              </a:rPr>
              <a:t>https://umanitoba.ca/governance/sites/governance/files/2025-06/ai-guiding-principles-2025-06-25_0.pdf</a:t>
            </a:r>
            <a:endParaRPr lang="en-US" dirty="0"/>
          </a:p>
          <a:p>
            <a:endParaRPr lang="en-US" dirty="0"/>
          </a:p>
          <a:p>
            <a:r>
              <a:rPr lang="en-US" dirty="0"/>
              <a:t>These nine Guiding Principles are:</a:t>
            </a:r>
          </a:p>
          <a:p>
            <a:endParaRPr lang="en-US" dirty="0"/>
          </a:p>
        </p:txBody>
      </p:sp>
      <p:graphicFrame>
        <p:nvGraphicFramePr>
          <p:cNvPr id="8" name="Table 7">
            <a:extLst>
              <a:ext uri="{FF2B5EF4-FFF2-40B4-BE49-F238E27FC236}">
                <a16:creationId xmlns:a16="http://schemas.microsoft.com/office/drawing/2014/main" id="{88E2187E-1EA8-BC61-EE08-1043D1D8356D}"/>
              </a:ext>
            </a:extLst>
          </p:cNvPr>
          <p:cNvGraphicFramePr>
            <a:graphicFrameLocks noGrp="1"/>
          </p:cNvGraphicFramePr>
          <p:nvPr/>
        </p:nvGraphicFramePr>
        <p:xfrm>
          <a:off x="385256" y="4557708"/>
          <a:ext cx="6010094" cy="2123440"/>
        </p:xfrm>
        <a:graphic>
          <a:graphicData uri="http://schemas.openxmlformats.org/drawingml/2006/table">
            <a:tbl>
              <a:tblPr firstRow="1" bandRow="1">
                <a:tableStyleId>{0E3FDE45-AF77-4B5C-9715-49D594BDF05E}</a:tableStyleId>
              </a:tblPr>
              <a:tblGrid>
                <a:gridCol w="3005047">
                  <a:extLst>
                    <a:ext uri="{9D8B030D-6E8A-4147-A177-3AD203B41FA5}">
                      <a16:colId xmlns:a16="http://schemas.microsoft.com/office/drawing/2014/main" val="3105554849"/>
                    </a:ext>
                  </a:extLst>
                </a:gridCol>
                <a:gridCol w="3005047">
                  <a:extLst>
                    <a:ext uri="{9D8B030D-6E8A-4147-A177-3AD203B41FA5}">
                      <a16:colId xmlns:a16="http://schemas.microsoft.com/office/drawing/2014/main" val="635904515"/>
                    </a:ext>
                  </a:extLst>
                </a:gridCol>
              </a:tblGrid>
              <a:tr h="370840">
                <a:tc>
                  <a:txBody>
                    <a:bodyPr/>
                    <a:lstStyle/>
                    <a:p>
                      <a:pPr marL="285750" indent="-285750">
                        <a:buFont typeface="Arial" panose="020B0604020202020204" pitchFamily="34" charset="0"/>
                        <a:buChar char="•"/>
                      </a:pPr>
                      <a:r>
                        <a:rPr lang="en-US" b="0" dirty="0"/>
                        <a:t>Intellectual Integrity</a:t>
                      </a:r>
                    </a:p>
                  </a:txBody>
                  <a:tcPr/>
                </a:tc>
                <a:tc>
                  <a:txBody>
                    <a:bodyPr/>
                    <a:lstStyle/>
                    <a:p>
                      <a:pPr marL="285750" indent="-285750">
                        <a:buFont typeface="Arial" panose="020B0604020202020204" pitchFamily="34" charset="0"/>
                        <a:buChar char="•"/>
                      </a:pPr>
                      <a:r>
                        <a:rPr lang="en-US" b="0" dirty="0"/>
                        <a:t>IP &amp; Copyright</a:t>
                      </a:r>
                    </a:p>
                  </a:txBody>
                  <a:tcPr/>
                </a:tc>
                <a:extLst>
                  <a:ext uri="{0D108BD9-81ED-4DB2-BD59-A6C34878D82A}">
                    <a16:rowId xmlns:a16="http://schemas.microsoft.com/office/drawing/2014/main" val="413988132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Human-Centered Approach</a:t>
                      </a:r>
                    </a:p>
                  </a:txBody>
                  <a:tcPr/>
                </a:tc>
                <a:tc>
                  <a:txBody>
                    <a:bodyPr/>
                    <a:lstStyle/>
                    <a:p>
                      <a:pPr marL="285750" indent="-285750">
                        <a:buFont typeface="Arial" panose="020B0604020202020204" pitchFamily="34" charset="0"/>
                        <a:buChar char="•"/>
                      </a:pPr>
                      <a:r>
                        <a:rPr lang="en-US" dirty="0"/>
                        <a:t>Environment &amp; Sustainability</a:t>
                      </a:r>
                    </a:p>
                  </a:txBody>
                  <a:tcPr/>
                </a:tc>
                <a:extLst>
                  <a:ext uri="{0D108BD9-81ED-4DB2-BD59-A6C34878D82A}">
                    <a16:rowId xmlns:a16="http://schemas.microsoft.com/office/drawing/2014/main" val="1390319550"/>
                  </a:ext>
                </a:extLst>
              </a:tr>
              <a:tr h="370840">
                <a:tc>
                  <a:txBody>
                    <a:bodyPr/>
                    <a:lstStyle/>
                    <a:p>
                      <a:pPr marL="285750" indent="-285750">
                        <a:buFont typeface="Arial" panose="020B0604020202020204" pitchFamily="34" charset="0"/>
                        <a:buChar char="•"/>
                      </a:pPr>
                      <a:r>
                        <a:rPr lang="en-US" dirty="0"/>
                        <a:t>Responsible </a:t>
                      </a:r>
                      <a:r>
                        <a:rPr lang="en-US" dirty="0" err="1"/>
                        <a:t>Behaviour</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Accessibility &amp; Fairness</a:t>
                      </a:r>
                    </a:p>
                  </a:txBody>
                  <a:tcPr/>
                </a:tc>
                <a:extLst>
                  <a:ext uri="{0D108BD9-81ED-4DB2-BD59-A6C34878D82A}">
                    <a16:rowId xmlns:a16="http://schemas.microsoft.com/office/drawing/2014/main" val="906648409"/>
                  </a:ext>
                </a:extLst>
              </a:tr>
              <a:tr h="370840">
                <a:tc>
                  <a:txBody>
                    <a:bodyPr/>
                    <a:lstStyle/>
                    <a:p>
                      <a:pPr marL="285750" indent="-285750">
                        <a:buFont typeface="Arial" panose="020B0604020202020204" pitchFamily="34" charset="0"/>
                        <a:buChar char="•"/>
                      </a:pPr>
                      <a:r>
                        <a:rPr lang="en-US" dirty="0"/>
                        <a:t>Ai Literacy &amp; Training</a:t>
                      </a:r>
                    </a:p>
                  </a:txBody>
                  <a:tcPr/>
                </a:tc>
                <a:tc>
                  <a:txBody>
                    <a:bodyPr/>
                    <a:lstStyle/>
                    <a:p>
                      <a:pPr marL="285750" indent="-285750">
                        <a:buFont typeface="Arial" panose="020B0604020202020204" pitchFamily="34" charset="0"/>
                        <a:buChar char="•"/>
                      </a:pPr>
                      <a:r>
                        <a:rPr lang="en-US" dirty="0"/>
                        <a:t>Risk &amp; its Mitigation</a:t>
                      </a:r>
                    </a:p>
                  </a:txBody>
                  <a:tcPr/>
                </a:tc>
                <a:extLst>
                  <a:ext uri="{0D108BD9-81ED-4DB2-BD59-A6C34878D82A}">
                    <a16:rowId xmlns:a16="http://schemas.microsoft.com/office/drawing/2014/main" val="1019151064"/>
                  </a:ext>
                </a:extLst>
              </a:tr>
              <a:tr h="370840">
                <a:tc>
                  <a:txBody>
                    <a:bodyPr/>
                    <a:lstStyle/>
                    <a:p>
                      <a:pPr marL="285750" indent="-285750">
                        <a:buFont typeface="Arial" panose="020B0604020202020204" pitchFamily="34" charset="0"/>
                        <a:buChar char="•"/>
                      </a:pPr>
                      <a:r>
                        <a:rPr lang="en-US" dirty="0"/>
                        <a:t>Privacy &amp; Data Security</a:t>
                      </a:r>
                    </a:p>
                  </a:txBody>
                  <a:tcPr/>
                </a:tc>
                <a:tc>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250967319"/>
                  </a:ext>
                </a:extLst>
              </a:tr>
            </a:tbl>
          </a:graphicData>
        </a:graphic>
      </p:graphicFrame>
    </p:spTree>
    <p:extLst>
      <p:ext uri="{BB962C8B-B14F-4D97-AF65-F5344CB8AC3E}">
        <p14:creationId xmlns:p14="http://schemas.microsoft.com/office/powerpoint/2010/main" val="341551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C17B-E82A-BE50-AC6F-C2E7A206146B}"/>
              </a:ext>
            </a:extLst>
          </p:cNvPr>
          <p:cNvSpPr>
            <a:spLocks noGrp="1"/>
          </p:cNvSpPr>
          <p:nvPr>
            <p:ph type="title"/>
          </p:nvPr>
        </p:nvSpPr>
        <p:spPr>
          <a:xfrm>
            <a:off x="515522" y="707062"/>
            <a:ext cx="8596668" cy="1320800"/>
          </a:xfrm>
        </p:spPr>
        <p:txBody>
          <a:bodyPr>
            <a:normAutofit fontScale="90000"/>
          </a:bodyPr>
          <a:lstStyle/>
          <a:p>
            <a:r>
              <a:rPr lang="en-US" dirty="0"/>
              <a:t>Some Recommendations to Learn More about Generative AI (GenAI)</a:t>
            </a:r>
          </a:p>
        </p:txBody>
      </p:sp>
      <p:sp>
        <p:nvSpPr>
          <p:cNvPr id="3" name="Content Placeholder 2">
            <a:extLst>
              <a:ext uri="{FF2B5EF4-FFF2-40B4-BE49-F238E27FC236}">
                <a16:creationId xmlns:a16="http://schemas.microsoft.com/office/drawing/2014/main" id="{904BEAF3-C47F-6335-51D8-D200CE5A34BE}"/>
              </a:ext>
            </a:extLst>
          </p:cNvPr>
          <p:cNvSpPr>
            <a:spLocks noGrp="1"/>
          </p:cNvSpPr>
          <p:nvPr>
            <p:ph idx="1"/>
          </p:nvPr>
        </p:nvSpPr>
        <p:spPr>
          <a:xfrm>
            <a:off x="515522" y="2027862"/>
            <a:ext cx="7717366" cy="4712303"/>
          </a:xfrm>
        </p:spPr>
        <p:txBody>
          <a:bodyPr>
            <a:noAutofit/>
          </a:bodyPr>
          <a:lstStyle/>
          <a:p>
            <a:r>
              <a:rPr lang="en-US" sz="2200" dirty="0"/>
              <a:t>Anthropic (the makers of the GenAI tool Claude) have published an excellent, free online course titled </a:t>
            </a:r>
            <a:r>
              <a:rPr lang="en-US" sz="2200" i="1" dirty="0"/>
              <a:t>Introduction to AI Fluency </a:t>
            </a:r>
            <a:r>
              <a:rPr lang="en-US" sz="2200" dirty="0"/>
              <a:t>here: </a:t>
            </a:r>
            <a:r>
              <a:rPr lang="en-US" sz="2200" dirty="0">
                <a:hlinkClick r:id="rId3"/>
              </a:rPr>
              <a:t>https://www.anthropic.com/ai-fluency/introduction-to-ai-fluency</a:t>
            </a:r>
            <a:r>
              <a:rPr lang="en-US" sz="2200" dirty="0"/>
              <a:t> . The goal of this 12-lesson course (which you can use with </a:t>
            </a:r>
            <a:r>
              <a:rPr lang="en-US" sz="2200" i="1" u="sng" dirty="0"/>
              <a:t>any GenAI tool, not just Claude</a:t>
            </a:r>
            <a:r>
              <a:rPr lang="en-US" sz="2200" dirty="0"/>
              <a:t>) is to learn how to collaborate with GenAI systems effectively, efficiently, ethically, and safely. </a:t>
            </a:r>
          </a:p>
          <a:p>
            <a:r>
              <a:rPr lang="en-US" sz="2200" dirty="0"/>
              <a:t>A good popular book to read about GenAI is Ethan Mollick’s 2024 book titled </a:t>
            </a:r>
            <a:r>
              <a:rPr lang="en-US" sz="2200" i="1" dirty="0"/>
              <a:t>Co-Intelligence: Living and Working with AI </a:t>
            </a:r>
            <a:r>
              <a:rPr lang="en-US" sz="2200" dirty="0"/>
              <a:t>(this book is </a:t>
            </a:r>
            <a:r>
              <a:rPr lang="en-CA" sz="2200" dirty="0"/>
              <a:t>available in the UM Libraries collection, in both print and electronic versions, but the online version can only be read onscreen, not downloaded).</a:t>
            </a:r>
            <a:endParaRPr lang="en-US" sz="2200" dirty="0"/>
          </a:p>
        </p:txBody>
      </p:sp>
      <p:pic>
        <p:nvPicPr>
          <p:cNvPr id="5" name="Picture 4" descr="A close-up of a hand holding an apple&#10;&#10;AI-generated content may be incorrect.">
            <a:extLst>
              <a:ext uri="{FF2B5EF4-FFF2-40B4-BE49-F238E27FC236}">
                <a16:creationId xmlns:a16="http://schemas.microsoft.com/office/drawing/2014/main" id="{3E67262A-03FA-B54E-3E9B-EB5303D18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7771" y="1705938"/>
            <a:ext cx="2937787" cy="4445000"/>
          </a:xfrm>
          <a:prstGeom prst="rect">
            <a:avLst/>
          </a:prstGeom>
        </p:spPr>
      </p:pic>
    </p:spTree>
    <p:extLst>
      <p:ext uri="{BB962C8B-B14F-4D97-AF65-F5344CB8AC3E}">
        <p14:creationId xmlns:p14="http://schemas.microsoft.com/office/powerpoint/2010/main" val="203627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07AD-3512-C061-F6AF-3D50134EE684}"/>
              </a:ext>
            </a:extLst>
          </p:cNvPr>
          <p:cNvSpPr>
            <a:spLocks noGrp="1"/>
          </p:cNvSpPr>
          <p:nvPr>
            <p:ph type="title"/>
          </p:nvPr>
        </p:nvSpPr>
        <p:spPr>
          <a:xfrm>
            <a:off x="521208" y="745143"/>
            <a:ext cx="11155680" cy="1463040"/>
          </a:xfrm>
        </p:spPr>
        <p:txBody>
          <a:bodyPr/>
          <a:lstStyle/>
          <a:p>
            <a:r>
              <a:rPr lang="en-US" dirty="0"/>
              <a:t>Concepts from </a:t>
            </a:r>
            <a:r>
              <a:rPr lang="en-US" dirty="0" err="1"/>
              <a:t>Anthropic’s</a:t>
            </a:r>
            <a:r>
              <a:rPr lang="en-US" dirty="0"/>
              <a:t> AI Fluency Course: The 4 Ds</a:t>
            </a:r>
          </a:p>
        </p:txBody>
      </p:sp>
      <p:sp>
        <p:nvSpPr>
          <p:cNvPr id="3" name="Content Placeholder 2">
            <a:extLst>
              <a:ext uri="{FF2B5EF4-FFF2-40B4-BE49-F238E27FC236}">
                <a16:creationId xmlns:a16="http://schemas.microsoft.com/office/drawing/2014/main" id="{D1F3F031-450E-0F01-D413-4D878912FA9D}"/>
              </a:ext>
            </a:extLst>
          </p:cNvPr>
          <p:cNvSpPr>
            <a:spLocks noGrp="1"/>
          </p:cNvSpPr>
          <p:nvPr>
            <p:ph idx="1"/>
          </p:nvPr>
        </p:nvSpPr>
        <p:spPr>
          <a:xfrm>
            <a:off x="521208" y="2208183"/>
            <a:ext cx="11155680" cy="4472535"/>
          </a:xfrm>
        </p:spPr>
        <p:txBody>
          <a:bodyPr>
            <a:normAutofit fontScale="92500" lnSpcReduction="20000"/>
          </a:bodyPr>
          <a:lstStyle/>
          <a:p>
            <a:r>
              <a:rPr lang="en-US" sz="2800" dirty="0"/>
              <a:t>Four core competencies of AI fluency:</a:t>
            </a:r>
          </a:p>
          <a:p>
            <a:pPr lvl="1"/>
            <a:r>
              <a:rPr lang="en-US" sz="2800" b="1" dirty="0"/>
              <a:t>Delegation: </a:t>
            </a:r>
            <a:r>
              <a:rPr lang="en-US" sz="2800" dirty="0"/>
              <a:t>deciding what work should be done by humans, what work should be done by AI, and how to distribute tasks between them.</a:t>
            </a:r>
          </a:p>
          <a:p>
            <a:pPr lvl="1"/>
            <a:r>
              <a:rPr lang="en-US" sz="2800" b="1" dirty="0"/>
              <a:t>Description: </a:t>
            </a:r>
            <a:r>
              <a:rPr lang="en-US" sz="2800" dirty="0"/>
              <a:t>effectively communicating with AI tools, including clearly defining outputs, guiding AI processes, and specifying desired AI behaviours and interactions.</a:t>
            </a:r>
          </a:p>
          <a:p>
            <a:pPr lvl="1"/>
            <a:r>
              <a:rPr lang="en-US" sz="2800" b="1" dirty="0"/>
              <a:t>Discernment:</a:t>
            </a:r>
            <a:r>
              <a:rPr lang="en-US" sz="2800" dirty="0"/>
              <a:t> thoughtfully and critically evaluating AI outputs, processes, behaviours, and interactions (assessing quality, accuracy, appropriateness, and areas for improvement).</a:t>
            </a:r>
          </a:p>
          <a:p>
            <a:pPr lvl="1"/>
            <a:r>
              <a:rPr lang="en-US" sz="2800" b="1" dirty="0"/>
              <a:t>Diligence: </a:t>
            </a:r>
            <a:r>
              <a:rPr lang="en-US" sz="2800" dirty="0"/>
              <a:t>using AI responsibly and ethically (maintaining transparency and taking accountability for AI-assisted work).</a:t>
            </a:r>
          </a:p>
        </p:txBody>
      </p:sp>
    </p:spTree>
    <p:extLst>
      <p:ext uri="{BB962C8B-B14F-4D97-AF65-F5344CB8AC3E}">
        <p14:creationId xmlns:p14="http://schemas.microsoft.com/office/powerpoint/2010/main" val="267812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BA33-478E-408F-0995-9310CC23B812}"/>
              </a:ext>
            </a:extLst>
          </p:cNvPr>
          <p:cNvSpPr>
            <a:spLocks noGrp="1"/>
          </p:cNvSpPr>
          <p:nvPr>
            <p:ph type="title"/>
          </p:nvPr>
        </p:nvSpPr>
        <p:spPr>
          <a:xfrm>
            <a:off x="521208" y="680696"/>
            <a:ext cx="11155680" cy="1037004"/>
          </a:xfrm>
        </p:spPr>
        <p:txBody>
          <a:bodyPr>
            <a:normAutofit/>
          </a:bodyPr>
          <a:lstStyle/>
          <a:p>
            <a:r>
              <a:rPr lang="en-US" dirty="0"/>
              <a:t>Ethan Mollick’s Four Rules for Using GenAI</a:t>
            </a:r>
          </a:p>
        </p:txBody>
      </p:sp>
      <p:sp>
        <p:nvSpPr>
          <p:cNvPr id="3" name="Content Placeholder 2">
            <a:extLst>
              <a:ext uri="{FF2B5EF4-FFF2-40B4-BE49-F238E27FC236}">
                <a16:creationId xmlns:a16="http://schemas.microsoft.com/office/drawing/2014/main" id="{F4AE7501-0D48-DA35-1522-52B3721A2FE3}"/>
              </a:ext>
            </a:extLst>
          </p:cNvPr>
          <p:cNvSpPr>
            <a:spLocks noGrp="1"/>
          </p:cNvSpPr>
          <p:nvPr>
            <p:ph idx="1"/>
          </p:nvPr>
        </p:nvSpPr>
        <p:spPr>
          <a:xfrm>
            <a:off x="521208" y="1403498"/>
            <a:ext cx="11155680" cy="5286551"/>
          </a:xfrm>
        </p:spPr>
        <p:txBody>
          <a:bodyPr>
            <a:noAutofit/>
          </a:bodyPr>
          <a:lstStyle/>
          <a:p>
            <a:r>
              <a:rPr lang="en-US" sz="2400" b="1" dirty="0"/>
              <a:t>Principle 1: Always invite GenAI to the table. </a:t>
            </a:r>
            <a:r>
              <a:rPr lang="en-US" sz="2400" dirty="0"/>
              <a:t>You should try inviting AI to help you in everything you do, barring any legal or ethical issues, to learn its capabilities and failures.</a:t>
            </a:r>
          </a:p>
          <a:p>
            <a:r>
              <a:rPr lang="en-US" sz="2400" b="1" dirty="0"/>
              <a:t>Principle 2: Be the human in the loop. </a:t>
            </a:r>
            <a:r>
              <a:rPr lang="en-US" sz="2400" dirty="0"/>
              <a:t>GenAI works best with human help; always double-check its work.</a:t>
            </a:r>
          </a:p>
          <a:p>
            <a:r>
              <a:rPr lang="en-US" sz="2400" b="1" dirty="0"/>
              <a:t>Principle 3: Treat GenAI like a person (but tell it what kind of person it is). </a:t>
            </a:r>
            <a:r>
              <a:rPr lang="en-US" sz="2400" dirty="0"/>
              <a:t>Give it a specific persona, context, and constraints for better results. For example, you’ll get better results from the detailed prompt “Act as a witty comedian and generate some slogans for my product that will make people laugh” instead of the more generic prompt “Generate some slogans for my product.”</a:t>
            </a:r>
          </a:p>
          <a:p>
            <a:r>
              <a:rPr lang="en-US" sz="2400" b="1" dirty="0"/>
              <a:t>Principle 4: Assume that this is the worst GenAI tool you will ever use. </a:t>
            </a:r>
            <a:r>
              <a:rPr lang="en-US" sz="2400" dirty="0"/>
              <a:t>Generative AI tools are advancing and evolving rapidly.</a:t>
            </a:r>
          </a:p>
        </p:txBody>
      </p:sp>
    </p:spTree>
    <p:extLst>
      <p:ext uri="{BB962C8B-B14F-4D97-AF65-F5344CB8AC3E}">
        <p14:creationId xmlns:p14="http://schemas.microsoft.com/office/powerpoint/2010/main" val="340930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24B9B-17E2-3EBF-0DED-C546694CA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26369-D82E-6099-87B3-602B71B312C8}"/>
              </a:ext>
            </a:extLst>
          </p:cNvPr>
          <p:cNvSpPr>
            <a:spLocks noGrp="1"/>
          </p:cNvSpPr>
          <p:nvPr>
            <p:ph type="title"/>
          </p:nvPr>
        </p:nvSpPr>
        <p:spPr>
          <a:xfrm>
            <a:off x="516256" y="605546"/>
            <a:ext cx="11155680" cy="846929"/>
          </a:xfrm>
        </p:spPr>
        <p:txBody>
          <a:bodyPr>
            <a:normAutofit fontScale="90000"/>
          </a:bodyPr>
          <a:lstStyle/>
          <a:p>
            <a:r>
              <a:rPr lang="en-US" sz="4000" dirty="0"/>
              <a:t>Three GenAI Tools Recommended by Ethan </a:t>
            </a:r>
            <a:r>
              <a:rPr lang="en-US" dirty="0"/>
              <a:t>Mollick</a:t>
            </a:r>
          </a:p>
        </p:txBody>
      </p:sp>
      <p:graphicFrame>
        <p:nvGraphicFramePr>
          <p:cNvPr id="4" name="Content Placeholder 3">
            <a:extLst>
              <a:ext uri="{FF2B5EF4-FFF2-40B4-BE49-F238E27FC236}">
                <a16:creationId xmlns:a16="http://schemas.microsoft.com/office/drawing/2014/main" id="{B88346D0-C093-435F-B5E5-CE704E8CA095}"/>
              </a:ext>
            </a:extLst>
          </p:cNvPr>
          <p:cNvGraphicFramePr>
            <a:graphicFrameLocks noGrp="1"/>
          </p:cNvGraphicFramePr>
          <p:nvPr>
            <p:ph idx="1"/>
            <p:extLst>
              <p:ext uri="{D42A27DB-BD31-4B8C-83A1-F6EECF244321}">
                <p14:modId xmlns:p14="http://schemas.microsoft.com/office/powerpoint/2010/main" val="3329112308"/>
              </p:ext>
            </p:extLst>
          </p:nvPr>
        </p:nvGraphicFramePr>
        <p:xfrm>
          <a:off x="517526" y="1337070"/>
          <a:ext cx="11158218" cy="5069067"/>
        </p:xfrm>
        <a:graphic>
          <a:graphicData uri="http://schemas.openxmlformats.org/drawingml/2006/table">
            <a:tbl>
              <a:tblPr firstRow="1" bandRow="1">
                <a:tableStyleId>{F5AB1C69-6EDB-4FF4-983F-18BD219EF322}</a:tableStyleId>
              </a:tblPr>
              <a:tblGrid>
                <a:gridCol w="3719406">
                  <a:extLst>
                    <a:ext uri="{9D8B030D-6E8A-4147-A177-3AD203B41FA5}">
                      <a16:colId xmlns:a16="http://schemas.microsoft.com/office/drawing/2014/main" val="3853292779"/>
                    </a:ext>
                  </a:extLst>
                </a:gridCol>
                <a:gridCol w="3719406">
                  <a:extLst>
                    <a:ext uri="{9D8B030D-6E8A-4147-A177-3AD203B41FA5}">
                      <a16:colId xmlns:a16="http://schemas.microsoft.com/office/drawing/2014/main" val="1412182027"/>
                    </a:ext>
                  </a:extLst>
                </a:gridCol>
                <a:gridCol w="3719406">
                  <a:extLst>
                    <a:ext uri="{9D8B030D-6E8A-4147-A177-3AD203B41FA5}">
                      <a16:colId xmlns:a16="http://schemas.microsoft.com/office/drawing/2014/main" val="3161487583"/>
                    </a:ext>
                  </a:extLst>
                </a:gridCol>
              </a:tblGrid>
              <a:tr h="610580">
                <a:tc>
                  <a:txBody>
                    <a:bodyPr/>
                    <a:lstStyle/>
                    <a:p>
                      <a:r>
                        <a:rPr lang="en-US" dirty="0">
                          <a:solidFill>
                            <a:schemeClr val="bg1"/>
                          </a:solidFill>
                        </a:rPr>
                        <a:t>ChatGPT by OpenAI/Microsoft</a:t>
                      </a:r>
                    </a:p>
                    <a:p>
                      <a:r>
                        <a:rPr lang="en-US" dirty="0" err="1">
                          <a:solidFill>
                            <a:schemeClr val="bg1"/>
                          </a:solidFill>
                        </a:rPr>
                        <a:t>chatgpt.com</a:t>
                      </a:r>
                      <a:endParaRPr lang="en-US" dirty="0">
                        <a:solidFill>
                          <a:schemeClr val="bg1"/>
                        </a:solidFill>
                      </a:endParaRPr>
                    </a:p>
                  </a:txBody>
                  <a:tcPr/>
                </a:tc>
                <a:tc>
                  <a:txBody>
                    <a:bodyPr/>
                    <a:lstStyle/>
                    <a:p>
                      <a:r>
                        <a:rPr lang="en-US" dirty="0"/>
                        <a:t>Claude by Anthropic</a:t>
                      </a:r>
                    </a:p>
                    <a:p>
                      <a:r>
                        <a:rPr lang="en-US" dirty="0" err="1"/>
                        <a:t>claude.ai</a:t>
                      </a:r>
                      <a:endParaRPr lang="en-US" dirty="0"/>
                    </a:p>
                  </a:txBody>
                  <a:tcPr/>
                </a:tc>
                <a:tc>
                  <a:txBody>
                    <a:bodyPr/>
                    <a:lstStyle/>
                    <a:p>
                      <a:r>
                        <a:rPr lang="en-US" dirty="0"/>
                        <a:t>Gemini by Google</a:t>
                      </a:r>
                    </a:p>
                    <a:p>
                      <a:r>
                        <a:rPr lang="en-US" dirty="0" err="1"/>
                        <a:t>gemini.google.com</a:t>
                      </a:r>
                      <a:endParaRPr lang="en-US" dirty="0"/>
                    </a:p>
                  </a:txBody>
                  <a:tcPr/>
                </a:tc>
                <a:extLst>
                  <a:ext uri="{0D108BD9-81ED-4DB2-BD59-A6C34878D82A}">
                    <a16:rowId xmlns:a16="http://schemas.microsoft.com/office/drawing/2014/main" val="1337970577"/>
                  </a:ext>
                </a:extLst>
              </a:tr>
              <a:tr h="610580">
                <a:tc>
                  <a:txBody>
                    <a:bodyPr/>
                    <a:lstStyle/>
                    <a:p>
                      <a:r>
                        <a:rPr lang="en-US" dirty="0"/>
                        <a:t>Limited free use</a:t>
                      </a:r>
                    </a:p>
                    <a:p>
                      <a:r>
                        <a:rPr lang="en-US" dirty="0"/>
                        <a:t>US$20/month Plus plan</a:t>
                      </a:r>
                    </a:p>
                  </a:txBody>
                  <a:tcPr/>
                </a:tc>
                <a:tc>
                  <a:txBody>
                    <a:bodyPr/>
                    <a:lstStyle/>
                    <a:p>
                      <a:r>
                        <a:rPr lang="en-US" dirty="0"/>
                        <a:t>Limited free use</a:t>
                      </a:r>
                    </a:p>
                    <a:p>
                      <a:r>
                        <a:rPr lang="en-US" dirty="0"/>
                        <a:t>US$17/month Pro plan</a:t>
                      </a:r>
                    </a:p>
                  </a:txBody>
                  <a:tcPr/>
                </a:tc>
                <a:tc>
                  <a:txBody>
                    <a:bodyPr/>
                    <a:lstStyle/>
                    <a:p>
                      <a:r>
                        <a:rPr lang="en-US" b="0" dirty="0"/>
                        <a:t>Limited free use</a:t>
                      </a:r>
                    </a:p>
                    <a:p>
                      <a:r>
                        <a:rPr lang="en-US" b="0" dirty="0"/>
                        <a:t>US$20/month Pro plan</a:t>
                      </a:r>
                    </a:p>
                  </a:txBody>
                  <a:tcPr/>
                </a:tc>
                <a:extLst>
                  <a:ext uri="{0D108BD9-81ED-4DB2-BD59-A6C34878D82A}">
                    <a16:rowId xmlns:a16="http://schemas.microsoft.com/office/drawing/2014/main" val="522234457"/>
                  </a:ext>
                </a:extLst>
              </a:tr>
              <a:tr h="1395611">
                <a:tc>
                  <a:txBody>
                    <a:bodyPr/>
                    <a:lstStyle/>
                    <a:p>
                      <a:r>
                        <a:rPr lang="en-US" dirty="0"/>
                        <a:t>GPT 5.3 Instant: quick answers</a:t>
                      </a:r>
                    </a:p>
                    <a:p>
                      <a:r>
                        <a:rPr lang="en-US" dirty="0"/>
                        <a:t>GPT 5.2 Thinking Auto: chats</a:t>
                      </a:r>
                    </a:p>
                    <a:p>
                      <a:r>
                        <a:rPr lang="en-US" dirty="0"/>
                        <a:t>GPT 5.2 Thinking with Extended Thinking:  good for work (requires Plus level)</a:t>
                      </a:r>
                    </a:p>
                  </a:txBody>
                  <a:tcPr/>
                </a:tc>
                <a:tc>
                  <a:txBody>
                    <a:bodyPr/>
                    <a:lstStyle/>
                    <a:p>
                      <a:r>
                        <a:rPr lang="en-US" dirty="0"/>
                        <a:t>Claude Haiku 4.5: quick answers</a:t>
                      </a:r>
                    </a:p>
                    <a:p>
                      <a:r>
                        <a:rPr lang="en-US" dirty="0"/>
                        <a:t>Claude Sonnet 4.6: good for chats</a:t>
                      </a:r>
                    </a:p>
                    <a:p>
                      <a:r>
                        <a:rPr lang="en-US" dirty="0"/>
                        <a:t>Claude Opus 4.6 Extended Thinking: good for work and hard problems (requires Pro level)</a:t>
                      </a:r>
                    </a:p>
                  </a:txBody>
                  <a:tcPr/>
                </a:tc>
                <a:tc>
                  <a:txBody>
                    <a:bodyPr/>
                    <a:lstStyle/>
                    <a:p>
                      <a:r>
                        <a:rPr lang="en-US" dirty="0"/>
                        <a:t>Gemini 3 Fast: chats &amp; answers</a:t>
                      </a:r>
                    </a:p>
                    <a:p>
                      <a:r>
                        <a:rPr lang="en-US" dirty="0"/>
                        <a:t>Gemini 3 Thinking: good for work (requires Pro level; turn on Deep Research from the Tools menu)</a:t>
                      </a:r>
                    </a:p>
                    <a:p>
                      <a:r>
                        <a:rPr lang="en-US" dirty="0"/>
                        <a:t>Gemini 3 Pro: math &amp; code</a:t>
                      </a:r>
                    </a:p>
                  </a:txBody>
                  <a:tcPr/>
                </a:tc>
                <a:extLst>
                  <a:ext uri="{0D108BD9-81ED-4DB2-BD59-A6C34878D82A}">
                    <a16:rowId xmlns:a16="http://schemas.microsoft.com/office/drawing/2014/main" val="628836435"/>
                  </a:ext>
                </a:extLst>
              </a:tr>
              <a:tr h="872257">
                <a:tc>
                  <a:txBody>
                    <a:bodyPr/>
                    <a:lstStyle/>
                    <a:p>
                      <a:r>
                        <a:rPr lang="en-US" dirty="0"/>
                        <a:t>ChatGPT does use your data in training (but you can turn it off, without loss of functionality).</a:t>
                      </a:r>
                    </a:p>
                  </a:txBody>
                  <a:tcPr/>
                </a:tc>
                <a:tc>
                  <a:txBody>
                    <a:bodyPr/>
                    <a:lstStyle/>
                    <a:p>
                      <a:r>
                        <a:rPr lang="en-US" dirty="0"/>
                        <a:t>Privacy focused: Claude does not train future AI models on your data. Seems to be more focus on ethics? </a:t>
                      </a:r>
                    </a:p>
                  </a:txBody>
                  <a:tcPr/>
                </a:tc>
                <a:tc>
                  <a:txBody>
                    <a:bodyPr/>
                    <a:lstStyle/>
                    <a:p>
                      <a:r>
                        <a:rPr lang="en-US" dirty="0"/>
                        <a:t>Gemini does use your data in training (you can turn it off, but you will lose some functionality).</a:t>
                      </a:r>
                    </a:p>
                  </a:txBody>
                  <a:tcPr/>
                </a:tc>
                <a:extLst>
                  <a:ext uri="{0D108BD9-81ED-4DB2-BD59-A6C34878D82A}">
                    <a16:rowId xmlns:a16="http://schemas.microsoft.com/office/drawing/2014/main" val="2472024391"/>
                  </a:ext>
                </a:extLst>
              </a:tr>
              <a:tr h="610580">
                <a:tc>
                  <a:txBody>
                    <a:bodyPr/>
                    <a:lstStyle/>
                    <a:p>
                      <a:r>
                        <a:rPr lang="en-US" dirty="0"/>
                        <a:t>Deep Research option for more accurate, in-depth research</a:t>
                      </a:r>
                    </a:p>
                  </a:txBody>
                  <a:tcPr/>
                </a:tc>
                <a:tc>
                  <a:txBody>
                    <a:bodyPr/>
                    <a:lstStyle/>
                    <a:p>
                      <a:r>
                        <a:rPr lang="en-US" dirty="0"/>
                        <a:t>Research and Web Search options for more in-depth research</a:t>
                      </a:r>
                    </a:p>
                  </a:txBody>
                  <a:tcPr/>
                </a:tc>
                <a:tc>
                  <a:txBody>
                    <a:bodyPr/>
                    <a:lstStyle/>
                    <a:p>
                      <a:r>
                        <a:rPr lang="en-US" dirty="0"/>
                        <a:t>Deep Research option for more accurate, in-depth research</a:t>
                      </a:r>
                    </a:p>
                  </a:txBody>
                  <a:tcPr/>
                </a:tc>
                <a:extLst>
                  <a:ext uri="{0D108BD9-81ED-4DB2-BD59-A6C34878D82A}">
                    <a16:rowId xmlns:a16="http://schemas.microsoft.com/office/drawing/2014/main" val="1818042591"/>
                  </a:ext>
                </a:extLst>
              </a:tr>
              <a:tr h="771387">
                <a:tc>
                  <a:txBody>
                    <a:bodyPr/>
                    <a:lstStyle/>
                    <a:p>
                      <a:r>
                        <a:rPr lang="en-US" dirty="0"/>
                        <a:t>Good at image creation; Study &amp; Learn mode; Shopping Research</a:t>
                      </a:r>
                    </a:p>
                  </a:txBody>
                  <a:tcPr/>
                </a:tc>
                <a:tc>
                  <a:txBody>
                    <a:bodyPr/>
                    <a:lstStyle/>
                    <a:p>
                      <a:r>
                        <a:rPr lang="en-US" dirty="0"/>
                        <a:t>Weaker at image &amp; video generation than ChatGPT and Gemini</a:t>
                      </a:r>
                    </a:p>
                  </a:txBody>
                  <a:tcPr/>
                </a:tc>
                <a:tc>
                  <a:txBody>
                    <a:bodyPr/>
                    <a:lstStyle/>
                    <a:p>
                      <a:r>
                        <a:rPr lang="en-US" dirty="0"/>
                        <a:t>Best at images (nano banana); Best at video creation (Veo 3.1)</a:t>
                      </a:r>
                    </a:p>
                  </a:txBody>
                  <a:tcPr/>
                </a:tc>
                <a:extLst>
                  <a:ext uri="{0D108BD9-81ED-4DB2-BD59-A6C34878D82A}">
                    <a16:rowId xmlns:a16="http://schemas.microsoft.com/office/drawing/2014/main" val="3119535404"/>
                  </a:ext>
                </a:extLst>
              </a:tr>
            </a:tbl>
          </a:graphicData>
        </a:graphic>
      </p:graphicFrame>
      <p:sp>
        <p:nvSpPr>
          <p:cNvPr id="3" name="TextBox 2">
            <a:extLst>
              <a:ext uri="{FF2B5EF4-FFF2-40B4-BE49-F238E27FC236}">
                <a16:creationId xmlns:a16="http://schemas.microsoft.com/office/drawing/2014/main" id="{4FC44D08-4AB4-866D-E4AC-829242F006BC}"/>
              </a:ext>
            </a:extLst>
          </p:cNvPr>
          <p:cNvSpPr txBox="1"/>
          <p:nvPr/>
        </p:nvSpPr>
        <p:spPr>
          <a:xfrm>
            <a:off x="516256" y="6436132"/>
            <a:ext cx="11155680" cy="369332"/>
          </a:xfrm>
          <a:prstGeom prst="rect">
            <a:avLst/>
          </a:prstGeom>
          <a:noFill/>
        </p:spPr>
        <p:txBody>
          <a:bodyPr wrap="square" rtlCol="0">
            <a:spAutoFit/>
          </a:bodyPr>
          <a:lstStyle/>
          <a:p>
            <a:r>
              <a:rPr lang="en-US" dirty="0"/>
              <a:t>Source: Mollick, E. </a:t>
            </a:r>
            <a:r>
              <a:rPr lang="en-US" i="1" dirty="0"/>
              <a:t>A Guide to Which AI to Use in the Agentic Era</a:t>
            </a:r>
            <a:r>
              <a:rPr lang="en-US" dirty="0"/>
              <a:t>. </a:t>
            </a:r>
            <a:r>
              <a:rPr lang="en-US" i="1" dirty="0"/>
              <a:t>One Useful Thing </a:t>
            </a:r>
            <a:r>
              <a:rPr lang="en-US" dirty="0"/>
              <a:t>newsletter, Feb. 17th, 2026. </a:t>
            </a:r>
          </a:p>
        </p:txBody>
      </p:sp>
    </p:spTree>
    <p:extLst>
      <p:ext uri="{BB962C8B-B14F-4D97-AF65-F5344CB8AC3E}">
        <p14:creationId xmlns:p14="http://schemas.microsoft.com/office/powerpoint/2010/main" val="4570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DEBF-672B-A733-C6E1-C9C476C0E316}"/>
              </a:ext>
            </a:extLst>
          </p:cNvPr>
          <p:cNvSpPr>
            <a:spLocks noGrp="1"/>
          </p:cNvSpPr>
          <p:nvPr>
            <p:ph type="title"/>
          </p:nvPr>
        </p:nvSpPr>
        <p:spPr>
          <a:xfrm>
            <a:off x="521208" y="978408"/>
            <a:ext cx="11155680" cy="714925"/>
          </a:xfrm>
        </p:spPr>
        <p:txBody>
          <a:bodyPr>
            <a:normAutofit fontScale="90000"/>
          </a:bodyPr>
          <a:lstStyle/>
          <a:p>
            <a:r>
              <a:rPr lang="en-US" dirty="0"/>
              <a:t>New for 2026: AI Agent Tools</a:t>
            </a:r>
          </a:p>
        </p:txBody>
      </p:sp>
      <p:sp>
        <p:nvSpPr>
          <p:cNvPr id="3" name="Content Placeholder 2">
            <a:extLst>
              <a:ext uri="{FF2B5EF4-FFF2-40B4-BE49-F238E27FC236}">
                <a16:creationId xmlns:a16="http://schemas.microsoft.com/office/drawing/2014/main" id="{58EB6059-0277-C5E5-1634-64755948456D}"/>
              </a:ext>
            </a:extLst>
          </p:cNvPr>
          <p:cNvSpPr>
            <a:spLocks noGrp="1"/>
          </p:cNvSpPr>
          <p:nvPr>
            <p:ph idx="1"/>
          </p:nvPr>
        </p:nvSpPr>
        <p:spPr>
          <a:xfrm>
            <a:off x="521208" y="1693333"/>
            <a:ext cx="11155680" cy="4652603"/>
          </a:xfrm>
        </p:spPr>
        <p:txBody>
          <a:bodyPr/>
          <a:lstStyle/>
          <a:p>
            <a:r>
              <a:rPr lang="en-CA" dirty="0"/>
              <a:t>In the newest Feb. 17</a:t>
            </a:r>
            <a:r>
              <a:rPr lang="en-CA" baseline="30000" dirty="0"/>
              <a:t>th</a:t>
            </a:r>
            <a:r>
              <a:rPr lang="en-CA" dirty="0"/>
              <a:t>, 2026 edition of Ethan Mollick’s AI Guide (</a:t>
            </a:r>
            <a:r>
              <a:rPr lang="en-CA" dirty="0">
                <a:hlinkClick r:id="rId2"/>
              </a:rPr>
              <a:t>https://www.oneusefulthing.org/p/a-guide-to-which-ai-to-use-in-the</a:t>
            </a:r>
            <a:r>
              <a:rPr lang="en-CA" dirty="0"/>
              <a:t>), he discusses the shift from </a:t>
            </a:r>
            <a:r>
              <a:rPr lang="en-CA" i="1" dirty="0"/>
              <a:t>chatbots</a:t>
            </a:r>
            <a:r>
              <a:rPr lang="en-CA" dirty="0"/>
              <a:t> (where you have a conversation with the tool) to </a:t>
            </a:r>
            <a:r>
              <a:rPr lang="en-CA" i="1" dirty="0"/>
              <a:t>agents</a:t>
            </a:r>
            <a:r>
              <a:rPr lang="en-CA" dirty="0"/>
              <a:t> (where you give a specific, defined task with instructions to the tool, and it goes away and does the task and returns with results).</a:t>
            </a:r>
          </a:p>
          <a:p>
            <a:r>
              <a:rPr lang="en-CA" dirty="0"/>
              <a:t>For example, Claude Code, OpenAI Codex, and Google Antigravity are all agents aimed at computer programmers. You describe what you want built, and the AI agent goes and builds working code for you. (I have not tried out these tools myself.)</a:t>
            </a:r>
          </a:p>
          <a:p>
            <a:r>
              <a:rPr lang="en-CA" dirty="0"/>
              <a:t>Claude for Excel and PowerPoint are specific agents/harnesses inside Microsoft applications. For example, you can tell these AI agents what you want to do with an Excel spreadsheet, and it will try and execute it. (Again, I have not tried out these tools myself.)</a:t>
            </a:r>
          </a:p>
          <a:p>
            <a:r>
              <a:rPr lang="en-CA" dirty="0"/>
              <a:t>In my limited personal experience with agents to date (Claude </a:t>
            </a:r>
            <a:r>
              <a:rPr lang="en-CA" dirty="0" err="1"/>
              <a:t>Cowork</a:t>
            </a:r>
            <a:r>
              <a:rPr lang="en-CA" dirty="0"/>
              <a:t>), I found that simply handing something off to an agent, as opposed to the back-and-forth conversation with a chatbot interface, does </a:t>
            </a:r>
            <a:r>
              <a:rPr lang="en-CA" b="1" i="1" dirty="0"/>
              <a:t>not</a:t>
            </a:r>
            <a:r>
              <a:rPr lang="en-CA" dirty="0"/>
              <a:t> always give the best result. </a:t>
            </a:r>
            <a:endParaRPr lang="en-US" dirty="0"/>
          </a:p>
        </p:txBody>
      </p:sp>
    </p:spTree>
    <p:extLst>
      <p:ext uri="{BB962C8B-B14F-4D97-AF65-F5344CB8AC3E}">
        <p14:creationId xmlns:p14="http://schemas.microsoft.com/office/powerpoint/2010/main" val="216111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D5AE-E228-5BAA-929D-B227FE89E941}"/>
              </a:ext>
            </a:extLst>
          </p:cNvPr>
          <p:cNvSpPr>
            <a:spLocks noGrp="1"/>
          </p:cNvSpPr>
          <p:nvPr>
            <p:ph type="title"/>
          </p:nvPr>
        </p:nvSpPr>
        <p:spPr>
          <a:xfrm>
            <a:off x="521208" y="717150"/>
            <a:ext cx="11155680" cy="1463040"/>
          </a:xfrm>
        </p:spPr>
        <p:txBody>
          <a:bodyPr>
            <a:normAutofit fontScale="90000"/>
          </a:bodyPr>
          <a:lstStyle/>
          <a:p>
            <a:r>
              <a:rPr lang="en-US" dirty="0"/>
              <a:t>However, there are many GenAI tools besides those three general-purpose choices:</a:t>
            </a:r>
          </a:p>
        </p:txBody>
      </p:sp>
      <p:sp>
        <p:nvSpPr>
          <p:cNvPr id="3" name="Content Placeholder 2">
            <a:extLst>
              <a:ext uri="{FF2B5EF4-FFF2-40B4-BE49-F238E27FC236}">
                <a16:creationId xmlns:a16="http://schemas.microsoft.com/office/drawing/2014/main" id="{2B9A03D7-9DA4-5220-C19A-7A6ED9426489}"/>
              </a:ext>
            </a:extLst>
          </p:cNvPr>
          <p:cNvSpPr>
            <a:spLocks noGrp="1"/>
          </p:cNvSpPr>
          <p:nvPr>
            <p:ph idx="1"/>
          </p:nvPr>
        </p:nvSpPr>
        <p:spPr>
          <a:xfrm>
            <a:off x="518160" y="2146042"/>
            <a:ext cx="11155680" cy="4516016"/>
          </a:xfrm>
        </p:spPr>
        <p:txBody>
          <a:bodyPr>
            <a:noAutofit/>
          </a:bodyPr>
          <a:lstStyle/>
          <a:p>
            <a:pPr>
              <a:lnSpc>
                <a:spcPct val="100000"/>
              </a:lnSpc>
            </a:pPr>
            <a:r>
              <a:rPr lang="en-US" sz="2000" dirty="0"/>
              <a:t>Runway, Kling (and other tools): for AI video editing, creative workflows, and text-to-video creation</a:t>
            </a:r>
          </a:p>
          <a:p>
            <a:pPr>
              <a:lnSpc>
                <a:spcPct val="100000"/>
              </a:lnSpc>
            </a:pPr>
            <a:r>
              <a:rPr lang="en-US" sz="2000" dirty="0"/>
              <a:t>Midjourney, Stable Diffusion, Adobe Firefly, Flux, Ideogram, </a:t>
            </a:r>
            <a:r>
              <a:rPr lang="en-US" sz="2000" dirty="0" err="1"/>
              <a:t>NightCafe</a:t>
            </a:r>
            <a:r>
              <a:rPr lang="en-US" sz="2000" dirty="0"/>
              <a:t>: image generators</a:t>
            </a:r>
          </a:p>
          <a:p>
            <a:pPr>
              <a:lnSpc>
                <a:spcPct val="100000"/>
              </a:lnSpc>
            </a:pPr>
            <a:r>
              <a:rPr lang="en-US" sz="2000" dirty="0"/>
              <a:t>AIVA, Amper AI, Jukebox, </a:t>
            </a:r>
            <a:r>
              <a:rPr lang="en-US" sz="2000" dirty="0" err="1"/>
              <a:t>Soundraw</a:t>
            </a:r>
            <a:r>
              <a:rPr lang="en-US" sz="2000" dirty="0"/>
              <a:t>, Evoke: music generators</a:t>
            </a:r>
          </a:p>
          <a:p>
            <a:pPr>
              <a:lnSpc>
                <a:spcPct val="100000"/>
              </a:lnSpc>
            </a:pPr>
            <a:r>
              <a:rPr lang="en-US" sz="2000" dirty="0"/>
              <a:t>Replica, Speechify, Murf, </a:t>
            </a:r>
            <a:r>
              <a:rPr lang="en-US" sz="2000" dirty="0" err="1"/>
              <a:t>Play.ht</a:t>
            </a:r>
            <a:r>
              <a:rPr lang="en-US" sz="2000" dirty="0"/>
              <a:t>, </a:t>
            </a:r>
            <a:r>
              <a:rPr lang="en-US" sz="2000" dirty="0" err="1"/>
              <a:t>Lovo.ai</a:t>
            </a:r>
            <a:r>
              <a:rPr lang="en-US" sz="2000" dirty="0"/>
              <a:t>, Eleven Labs, </a:t>
            </a:r>
            <a:r>
              <a:rPr lang="en-US" sz="2000" dirty="0" err="1"/>
              <a:t>HeyGen</a:t>
            </a:r>
            <a:r>
              <a:rPr lang="en-US" sz="2000" dirty="0"/>
              <a:t>: text-to-speech conversion, AI-generated voices/voiceover, even AI-generated spokespeople/talking heads!</a:t>
            </a:r>
          </a:p>
          <a:p>
            <a:pPr>
              <a:lnSpc>
                <a:spcPct val="100000"/>
              </a:lnSpc>
            </a:pPr>
            <a:r>
              <a:rPr lang="en-US" sz="2000" dirty="0"/>
              <a:t>Elicit, </a:t>
            </a:r>
            <a:r>
              <a:rPr lang="en-US" sz="2000" dirty="0" err="1"/>
              <a:t>Undermind</a:t>
            </a:r>
            <a:r>
              <a:rPr lang="en-US" sz="2000" dirty="0"/>
              <a:t>, Consensus, Assistant by Scite: AI-powered research assistants which discovers and summarizes academic sources (e.g. methods, results, conclusions). These tools are useful for literature reviews, research scoping, and discovering research trends.</a:t>
            </a:r>
          </a:p>
          <a:p>
            <a:pPr>
              <a:lnSpc>
                <a:spcPct val="100000"/>
              </a:lnSpc>
            </a:pPr>
            <a:r>
              <a:rPr lang="en-US" sz="2000" dirty="0"/>
              <a:t>Google </a:t>
            </a:r>
            <a:r>
              <a:rPr lang="en-US" sz="2000" dirty="0" err="1"/>
              <a:t>NotebookLM</a:t>
            </a:r>
            <a:r>
              <a:rPr lang="en-US" sz="2000" dirty="0"/>
              <a:t> is used to make sense of a lot of information (you download and run the tool on your own computer; training it on your personal research library by uploading PDFs, other files, websites, YouTube videos, audio files, Google Docs, Google Slides, etc.)</a:t>
            </a:r>
          </a:p>
          <a:p>
            <a:pPr>
              <a:lnSpc>
                <a:spcPct val="100000"/>
              </a:lnSpc>
            </a:pPr>
            <a:endParaRPr lang="en-US" sz="2000" dirty="0"/>
          </a:p>
        </p:txBody>
      </p:sp>
    </p:spTree>
    <p:extLst>
      <p:ext uri="{BB962C8B-B14F-4D97-AF65-F5344CB8AC3E}">
        <p14:creationId xmlns:p14="http://schemas.microsoft.com/office/powerpoint/2010/main" val="111316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AA56A96-9E2A-439F-9925-03E4A4E6B803}"/>
              </a:ext>
            </a:extLst>
          </p:cNvPr>
          <p:cNvSpPr>
            <a:spLocks noGrp="1"/>
          </p:cNvSpPr>
          <p:nvPr>
            <p:ph type="title"/>
          </p:nvPr>
        </p:nvSpPr>
        <p:spPr>
          <a:xfrm>
            <a:off x="521208" y="978408"/>
            <a:ext cx="4672584" cy="1783080"/>
          </a:xfrm>
        </p:spPr>
        <p:txBody>
          <a:bodyPr vert="horz" lIns="91440" tIns="45720" rIns="91440" bIns="45720" rtlCol="0" anchor="t">
            <a:normAutofit fontScale="90000"/>
          </a:bodyPr>
          <a:lstStyle/>
          <a:p>
            <a:pPr>
              <a:lnSpc>
                <a:spcPct val="90000"/>
              </a:lnSpc>
            </a:pPr>
            <a:r>
              <a:rPr lang="en-US" sz="4100" b="1" kern="1200">
                <a:solidFill>
                  <a:schemeClr val="tx1"/>
                </a:solidFill>
                <a:latin typeface="+mj-lt"/>
                <a:ea typeface="+mj-ea"/>
                <a:cs typeface="+mj-cs"/>
              </a:rPr>
              <a:t>Traditional Territories Acknowledgment</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759AF1ED-B4DF-4FC4-0966-1A758E6CA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5582" y="611650"/>
            <a:ext cx="58338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Picture 4" descr="A logo of a university of manitoba&#10;&#10;AI-generated content may be incorrect.">
            <a:extLst>
              <a:ext uri="{FF2B5EF4-FFF2-40B4-BE49-F238E27FC236}">
                <a16:creationId xmlns:a16="http://schemas.microsoft.com/office/drawing/2014/main" id="{ECC14EE0-EC84-F1D8-3F92-DDB4B1B32D33}"/>
              </a:ext>
            </a:extLst>
          </p:cNvPr>
          <p:cNvPicPr>
            <a:picLocks noChangeAspect="1"/>
          </p:cNvPicPr>
          <p:nvPr/>
        </p:nvPicPr>
        <p:blipFill>
          <a:blip r:embed="rId2"/>
          <a:stretch>
            <a:fillRect/>
          </a:stretch>
        </p:blipFill>
        <p:spPr>
          <a:xfrm>
            <a:off x="517867" y="3227055"/>
            <a:ext cx="4672584" cy="3118949"/>
          </a:xfrm>
          <a:prstGeom prst="rect">
            <a:avLst/>
          </a:prstGeom>
        </p:spPr>
      </p:pic>
      <p:sp>
        <p:nvSpPr>
          <p:cNvPr id="3" name="Content Placeholder 2">
            <a:extLst>
              <a:ext uri="{FF2B5EF4-FFF2-40B4-BE49-F238E27FC236}">
                <a16:creationId xmlns:a16="http://schemas.microsoft.com/office/drawing/2014/main" id="{BECB189E-878B-4470-96F4-27C2B4C2CB18}"/>
              </a:ext>
            </a:extLst>
          </p:cNvPr>
          <p:cNvSpPr>
            <a:spLocks noGrp="1"/>
          </p:cNvSpPr>
          <p:nvPr>
            <p:ph idx="1"/>
          </p:nvPr>
        </p:nvSpPr>
        <p:spPr>
          <a:xfrm>
            <a:off x="5843016" y="1033272"/>
            <a:ext cx="5833872" cy="5312664"/>
          </a:xfrm>
        </p:spPr>
        <p:txBody>
          <a:bodyPr vert="horz" lIns="91440" tIns="45720" rIns="91440" bIns="45720" rtlCol="0">
            <a:normAutofit/>
          </a:bodyPr>
          <a:lstStyle/>
          <a:p>
            <a:pPr marL="0" fontAlgn="base">
              <a:lnSpc>
                <a:spcPct val="100000"/>
              </a:lnSpc>
            </a:pPr>
            <a:r>
              <a:rPr lang="en-US" sz="1900" i="1">
                <a:latin typeface="+mn-lt"/>
                <a:cs typeface="+mn-cs"/>
              </a:rPr>
              <a:t>The University of Manitoba campuses and research spaces are located on original lands of Anishinaabeg, Ininiwak, Anisininewuk, Dakota Oyate, Dene and Inuit, and on the National Homeland of the Red River Métis.</a:t>
            </a:r>
          </a:p>
          <a:p>
            <a:pPr marL="0" fontAlgn="base">
              <a:lnSpc>
                <a:spcPct val="100000"/>
              </a:lnSpc>
            </a:pPr>
            <a:r>
              <a:rPr lang="en-US" sz="1900" i="1">
                <a:latin typeface="+mn-lt"/>
                <a:cs typeface="+mn-cs"/>
              </a:rPr>
              <a:t>UM recognizes that the Treaties signed on these lands are a lifelong, enduring relationship, and we are dedicated to upholding their spirit and intent. We acknowledge the harms and mistakes of the past and the present. With this understanding, we commit to supporting Indigenous excellence through active Reconciliation, meaningful change, and the creation of an environment where everyone can thrive. Our collaboration with Indigenous communities is grounded in respect and reciprocity and this guides how we move forward as an institution.</a:t>
            </a:r>
          </a:p>
        </p:txBody>
      </p:sp>
    </p:spTree>
    <p:extLst>
      <p:ext uri="{BB962C8B-B14F-4D97-AF65-F5344CB8AC3E}">
        <p14:creationId xmlns:p14="http://schemas.microsoft.com/office/powerpoint/2010/main" val="87376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BA3-DD2F-D521-2754-8B84A1EB9F61}"/>
              </a:ext>
            </a:extLst>
          </p:cNvPr>
          <p:cNvSpPr>
            <a:spLocks noGrp="1"/>
          </p:cNvSpPr>
          <p:nvPr>
            <p:ph type="title"/>
          </p:nvPr>
        </p:nvSpPr>
        <p:spPr>
          <a:xfrm>
            <a:off x="482353" y="627901"/>
            <a:ext cx="11595365" cy="1525735"/>
          </a:xfrm>
        </p:spPr>
        <p:txBody>
          <a:bodyPr>
            <a:noAutofit/>
          </a:bodyPr>
          <a:lstStyle/>
          <a:p>
            <a:r>
              <a:rPr lang="en-US" sz="4000" dirty="0"/>
              <a:t>GenAI “Hallucinations”: Steven Schwartz, the Avianca Lawsuit, and ChatGPT</a:t>
            </a:r>
          </a:p>
        </p:txBody>
      </p:sp>
      <p:pic>
        <p:nvPicPr>
          <p:cNvPr id="7" name="Picture 6" descr="A screenshot of a website&#10;&#10;Description automatically generated">
            <a:extLst>
              <a:ext uri="{FF2B5EF4-FFF2-40B4-BE49-F238E27FC236}">
                <a16:creationId xmlns:a16="http://schemas.microsoft.com/office/drawing/2014/main" id="{4308B4E1-03A8-BCCE-9A2A-5CD5C678A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949" y="1930400"/>
            <a:ext cx="5246475" cy="4178401"/>
          </a:xfrm>
          <a:prstGeom prst="rect">
            <a:avLst/>
          </a:prstGeom>
          <a:ln w="38100">
            <a:solidFill>
              <a:schemeClr val="tx1"/>
            </a:solidFill>
          </a:ln>
        </p:spPr>
      </p:pic>
      <p:pic>
        <p:nvPicPr>
          <p:cNvPr id="5" name="Content Placeholder 4" descr="A plane in the sky&#10;&#10;Description automatically generated">
            <a:extLst>
              <a:ext uri="{FF2B5EF4-FFF2-40B4-BE49-F238E27FC236}">
                <a16:creationId xmlns:a16="http://schemas.microsoft.com/office/drawing/2014/main" id="{827B27DE-5A14-33FC-08A7-5E37B9D788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68418" y="3028195"/>
            <a:ext cx="4394373" cy="3827678"/>
          </a:xfrm>
          <a:ln w="38100">
            <a:solidFill>
              <a:schemeClr val="tx1"/>
            </a:solidFill>
          </a:ln>
        </p:spPr>
      </p:pic>
      <p:sp>
        <p:nvSpPr>
          <p:cNvPr id="3" name="TextBox 2">
            <a:extLst>
              <a:ext uri="{FF2B5EF4-FFF2-40B4-BE49-F238E27FC236}">
                <a16:creationId xmlns:a16="http://schemas.microsoft.com/office/drawing/2014/main" id="{1A36F0F2-E75A-FB82-7AE5-66542AE849F2}"/>
              </a:ext>
            </a:extLst>
          </p:cNvPr>
          <p:cNvSpPr txBox="1"/>
          <p:nvPr/>
        </p:nvSpPr>
        <p:spPr>
          <a:xfrm>
            <a:off x="482353" y="1930400"/>
            <a:ext cx="4910741"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GenAI tools can “hallucinate” by creating Frankenstein-like responses from bits of training data. They might invent non-existent books or articles.</a:t>
            </a:r>
          </a:p>
          <a:p>
            <a:pPr marL="342900" indent="-342900">
              <a:buFont typeface="Arial" panose="020B0604020202020204" pitchFamily="34" charset="0"/>
              <a:buChar char="•"/>
            </a:pPr>
            <a:r>
              <a:rPr lang="en-US" sz="2400" b="1" i="1" dirty="0"/>
              <a:t>You must double-check and verify any information provided by GenAI against authoritative sources.</a:t>
            </a:r>
          </a:p>
          <a:p>
            <a:pPr marL="342900" indent="-342900">
              <a:buFont typeface="Arial" panose="020B0604020202020204" pitchFamily="34" charset="0"/>
              <a:buChar char="•"/>
            </a:pPr>
            <a:r>
              <a:rPr lang="en-US" sz="2400" b="1" dirty="0"/>
              <a:t>Case Study: </a:t>
            </a:r>
            <a:r>
              <a:rPr lang="en-US" sz="2400" dirty="0"/>
              <a:t>lawyers sanctioned for using fake ChatGPT-generated legal cases in a lawsuit.</a:t>
            </a:r>
          </a:p>
        </p:txBody>
      </p:sp>
    </p:spTree>
    <p:extLst>
      <p:ext uri="{BB962C8B-B14F-4D97-AF65-F5344CB8AC3E}">
        <p14:creationId xmlns:p14="http://schemas.microsoft.com/office/powerpoint/2010/main" val="206468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6869-B0DE-475C-B705-665D12F37AC2}"/>
              </a:ext>
            </a:extLst>
          </p:cNvPr>
          <p:cNvSpPr>
            <a:spLocks noGrp="1"/>
          </p:cNvSpPr>
          <p:nvPr>
            <p:ph type="title"/>
          </p:nvPr>
        </p:nvSpPr>
        <p:spPr>
          <a:xfrm>
            <a:off x="518160" y="819787"/>
            <a:ext cx="11155680" cy="850392"/>
          </a:xfrm>
        </p:spPr>
        <p:txBody>
          <a:bodyPr/>
          <a:lstStyle/>
          <a:p>
            <a:r>
              <a:rPr lang="en-US" dirty="0"/>
              <a:t>Tips for Best Results When Using GenAI</a:t>
            </a:r>
          </a:p>
        </p:txBody>
      </p:sp>
      <p:sp>
        <p:nvSpPr>
          <p:cNvPr id="3" name="Content Placeholder 2">
            <a:extLst>
              <a:ext uri="{FF2B5EF4-FFF2-40B4-BE49-F238E27FC236}">
                <a16:creationId xmlns:a16="http://schemas.microsoft.com/office/drawing/2014/main" id="{29D2A133-2377-6D32-BD3C-429FE18CA289}"/>
              </a:ext>
            </a:extLst>
          </p:cNvPr>
          <p:cNvSpPr>
            <a:spLocks noGrp="1"/>
          </p:cNvSpPr>
          <p:nvPr>
            <p:ph idx="1"/>
          </p:nvPr>
        </p:nvSpPr>
        <p:spPr>
          <a:xfrm>
            <a:off x="521208" y="1828800"/>
            <a:ext cx="11155680" cy="4517136"/>
          </a:xfrm>
        </p:spPr>
        <p:txBody>
          <a:bodyPr>
            <a:normAutofit fontScale="92500"/>
          </a:bodyPr>
          <a:lstStyle/>
          <a:p>
            <a:r>
              <a:rPr lang="en-US" sz="2800" b="1" dirty="0"/>
              <a:t>Have a conversation: </a:t>
            </a:r>
            <a:r>
              <a:rPr lang="en-US" sz="2800" dirty="0"/>
              <a:t>Don’t treat GenAI like a vending machine; engage in a back-and-forth conversation to refine the output.</a:t>
            </a:r>
          </a:p>
          <a:p>
            <a:r>
              <a:rPr lang="en-US" sz="2800" b="1" dirty="0"/>
              <a:t>Give it context: </a:t>
            </a:r>
            <a:r>
              <a:rPr lang="en-US" sz="2800" dirty="0"/>
              <a:t>Upload documents or images; provide examples of what “good” looks like to help it understand the pattern or style you want in the output.</a:t>
            </a:r>
          </a:p>
          <a:p>
            <a:r>
              <a:rPr lang="en-US" sz="2800" b="1" dirty="0"/>
              <a:t>Be clear about what you want: </a:t>
            </a:r>
            <a:r>
              <a:rPr lang="en-US" sz="2800" dirty="0"/>
              <a:t>Provide details, step-by-step instructions, and specific rules to follow.</a:t>
            </a:r>
          </a:p>
          <a:p>
            <a:r>
              <a:rPr lang="en-US" sz="2800" b="1" dirty="0"/>
              <a:t>Ask for help: </a:t>
            </a:r>
            <a:r>
              <a:rPr lang="en-US" sz="2800" dirty="0"/>
              <a:t>If you’re unsure, ask the GenAI tool to ask </a:t>
            </a:r>
            <a:r>
              <a:rPr lang="en-US" sz="2800" b="1" i="1" dirty="0"/>
              <a:t>you</a:t>
            </a:r>
            <a:r>
              <a:rPr lang="en-US" sz="2800" dirty="0"/>
              <a:t> questions to help clarify your goal. You can even ask it for help creating prompts!</a:t>
            </a:r>
          </a:p>
        </p:txBody>
      </p:sp>
    </p:spTree>
    <p:extLst>
      <p:ext uri="{BB962C8B-B14F-4D97-AF65-F5344CB8AC3E}">
        <p14:creationId xmlns:p14="http://schemas.microsoft.com/office/powerpoint/2010/main" val="1147076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7575F-6861-0496-29A1-2A30C0596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833C6-A0EA-2224-8193-7066CC1D1EE5}"/>
              </a:ext>
            </a:extLst>
          </p:cNvPr>
          <p:cNvSpPr>
            <a:spLocks noGrp="1"/>
          </p:cNvSpPr>
          <p:nvPr>
            <p:ph type="title"/>
          </p:nvPr>
        </p:nvSpPr>
        <p:spPr>
          <a:xfrm>
            <a:off x="518160" y="819787"/>
            <a:ext cx="11155680" cy="850392"/>
          </a:xfrm>
        </p:spPr>
        <p:txBody>
          <a:bodyPr>
            <a:normAutofit fontScale="90000"/>
          </a:bodyPr>
          <a:lstStyle/>
          <a:p>
            <a:r>
              <a:rPr lang="en-US" dirty="0"/>
              <a:t>Caveats to Keep in Mind When Using GenAI</a:t>
            </a:r>
          </a:p>
        </p:txBody>
      </p:sp>
      <p:sp>
        <p:nvSpPr>
          <p:cNvPr id="3" name="Content Placeholder 2">
            <a:extLst>
              <a:ext uri="{FF2B5EF4-FFF2-40B4-BE49-F238E27FC236}">
                <a16:creationId xmlns:a16="http://schemas.microsoft.com/office/drawing/2014/main" id="{E5CC01C3-DED2-ABD1-2235-515DC633AED3}"/>
              </a:ext>
            </a:extLst>
          </p:cNvPr>
          <p:cNvSpPr>
            <a:spLocks noGrp="1"/>
          </p:cNvSpPr>
          <p:nvPr>
            <p:ph idx="1"/>
          </p:nvPr>
        </p:nvSpPr>
        <p:spPr>
          <a:xfrm>
            <a:off x="521208" y="1828800"/>
            <a:ext cx="11155680" cy="4517136"/>
          </a:xfrm>
        </p:spPr>
        <p:txBody>
          <a:bodyPr>
            <a:normAutofit lnSpcReduction="10000"/>
          </a:bodyPr>
          <a:lstStyle/>
          <a:p>
            <a:r>
              <a:rPr lang="en-US" sz="2800" b="1" dirty="0"/>
              <a:t>GenAI can be </a:t>
            </a:r>
            <a:r>
              <a:rPr lang="en-US" sz="2800" b="1" i="1" u="sng" dirty="0"/>
              <a:t>confidently</a:t>
            </a:r>
            <a:r>
              <a:rPr lang="en-US" sz="2800" b="1" dirty="0"/>
              <a:t> wrong! </a:t>
            </a:r>
            <a:r>
              <a:rPr lang="en-US" sz="2800" dirty="0"/>
              <a:t>Always double-check any information you get from a GenAI tool against authoritative sources (</a:t>
            </a:r>
            <a:r>
              <a:rPr lang="en-US" sz="2800" i="1" dirty="0"/>
              <a:t>use the UM Libraries!</a:t>
            </a:r>
            <a:r>
              <a:rPr lang="en-US" sz="2800" dirty="0"/>
              <a:t>)</a:t>
            </a:r>
          </a:p>
          <a:p>
            <a:r>
              <a:rPr lang="en-US" sz="2800" b="1" dirty="0"/>
              <a:t>GenAI tends to reinforce biases </a:t>
            </a:r>
            <a:r>
              <a:rPr lang="en-US" sz="2800" dirty="0"/>
              <a:t>from the data it was trained on. The companies building these GenAI tools try to correct them to address sexism, racism, homophobia, transphobia, etc., but sometimes these biases can still appear in the responses.</a:t>
            </a:r>
          </a:p>
          <a:p>
            <a:r>
              <a:rPr lang="en-US" sz="2800" b="1" dirty="0"/>
              <a:t>Never enter confidential information. </a:t>
            </a:r>
            <a:r>
              <a:rPr lang="en-US" sz="2800" dirty="0"/>
              <a:t>It may become part of its dataset.</a:t>
            </a:r>
          </a:p>
          <a:p>
            <a:endParaRPr lang="en-US" sz="2800" dirty="0"/>
          </a:p>
          <a:p>
            <a:endParaRPr lang="en-US" sz="2800" dirty="0"/>
          </a:p>
          <a:p>
            <a:endParaRPr lang="en-US" sz="2800" dirty="0"/>
          </a:p>
        </p:txBody>
      </p:sp>
    </p:spTree>
    <p:extLst>
      <p:ext uri="{BB962C8B-B14F-4D97-AF65-F5344CB8AC3E}">
        <p14:creationId xmlns:p14="http://schemas.microsoft.com/office/powerpoint/2010/main" val="400236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7DB5-255F-264C-5FDA-4AE038C500CD}"/>
              </a:ext>
            </a:extLst>
          </p:cNvPr>
          <p:cNvSpPr>
            <a:spLocks noGrp="1"/>
          </p:cNvSpPr>
          <p:nvPr>
            <p:ph type="title"/>
          </p:nvPr>
        </p:nvSpPr>
        <p:spPr>
          <a:xfrm>
            <a:off x="515112" y="799504"/>
            <a:ext cx="11155680" cy="1463040"/>
          </a:xfrm>
        </p:spPr>
        <p:txBody>
          <a:bodyPr/>
          <a:lstStyle/>
          <a:p>
            <a:r>
              <a:rPr lang="en-US" dirty="0"/>
              <a:t>The Best Way to Learn is to Use Them!</a:t>
            </a:r>
          </a:p>
        </p:txBody>
      </p:sp>
      <p:sp>
        <p:nvSpPr>
          <p:cNvPr id="3" name="Content Placeholder 2">
            <a:extLst>
              <a:ext uri="{FF2B5EF4-FFF2-40B4-BE49-F238E27FC236}">
                <a16:creationId xmlns:a16="http://schemas.microsoft.com/office/drawing/2014/main" id="{1202B25A-F5CB-4752-6AE5-2887B6E62D62}"/>
              </a:ext>
            </a:extLst>
          </p:cNvPr>
          <p:cNvSpPr>
            <a:spLocks noGrp="1"/>
          </p:cNvSpPr>
          <p:nvPr>
            <p:ph idx="1"/>
          </p:nvPr>
        </p:nvSpPr>
        <p:spPr>
          <a:xfrm>
            <a:off x="521208" y="1898374"/>
            <a:ext cx="11155680" cy="4447562"/>
          </a:xfrm>
        </p:spPr>
        <p:txBody>
          <a:bodyPr>
            <a:normAutofit fontScale="92500"/>
          </a:bodyPr>
          <a:lstStyle/>
          <a:p>
            <a:r>
              <a:rPr lang="en-US" sz="2800" b="1" dirty="0"/>
              <a:t>Pick a topic you are an expert in. </a:t>
            </a:r>
            <a:r>
              <a:rPr lang="en-US" sz="2800" dirty="0"/>
              <a:t>Engage the AI in a conversation. It will be easier for you to spot incorrect or “hallucinated” response.</a:t>
            </a:r>
          </a:p>
          <a:p>
            <a:r>
              <a:rPr lang="en-US" sz="2800" b="1" dirty="0"/>
              <a:t>Pick a topic you know nothing about. </a:t>
            </a:r>
            <a:r>
              <a:rPr lang="en-US" sz="2800" dirty="0"/>
              <a:t>Ask the AI to explain it to you at various levels (e.g. for a six-year-old, for a university student, etc.)</a:t>
            </a:r>
          </a:p>
          <a:p>
            <a:r>
              <a:rPr lang="en-US" sz="2800" b="1" dirty="0"/>
              <a:t>Be creative in your prompting. </a:t>
            </a:r>
            <a:r>
              <a:rPr lang="en-US" sz="2800" dirty="0"/>
              <a:t>Tell it what role to take (e.g. comedian) and what output you want (e.g. funny slogans for chewing gum).</a:t>
            </a:r>
          </a:p>
          <a:p>
            <a:r>
              <a:rPr lang="en-CA" sz="2800" dirty="0"/>
              <a:t>Remember: </a:t>
            </a:r>
            <a:r>
              <a:rPr lang="en-CA" sz="2800" b="1" dirty="0"/>
              <a:t>These tools are </a:t>
            </a:r>
            <a:r>
              <a:rPr lang="en-CA" sz="2800" b="1" u="sng" dirty="0"/>
              <a:t>not</a:t>
            </a:r>
            <a:r>
              <a:rPr lang="en-CA" sz="2800" b="1" dirty="0"/>
              <a:t> sentient</a:t>
            </a:r>
            <a:r>
              <a:rPr lang="en-CA" sz="2800" dirty="0"/>
              <a:t>; they generate human-like replies based on training, so be aware of the tendency to anthropomorphize them. </a:t>
            </a:r>
            <a:endParaRPr lang="en-US" sz="2800" dirty="0"/>
          </a:p>
        </p:txBody>
      </p:sp>
    </p:spTree>
    <p:extLst>
      <p:ext uri="{BB962C8B-B14F-4D97-AF65-F5344CB8AC3E}">
        <p14:creationId xmlns:p14="http://schemas.microsoft.com/office/powerpoint/2010/main" val="122159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8250-2F15-56A2-BDB5-156F5B7053B4}"/>
              </a:ext>
            </a:extLst>
          </p:cNvPr>
          <p:cNvSpPr>
            <a:spLocks noGrp="1"/>
          </p:cNvSpPr>
          <p:nvPr>
            <p:ph type="title"/>
          </p:nvPr>
        </p:nvSpPr>
        <p:spPr>
          <a:xfrm>
            <a:off x="519535" y="904706"/>
            <a:ext cx="8596668" cy="1320800"/>
          </a:xfrm>
        </p:spPr>
        <p:txBody>
          <a:bodyPr>
            <a:normAutofit fontScale="90000"/>
          </a:bodyPr>
          <a:lstStyle/>
          <a:p>
            <a:r>
              <a:rPr lang="en-US" dirty="0"/>
              <a:t>NEW as of Sept. 2025: The UM Libraries AI Research Assistant</a:t>
            </a:r>
          </a:p>
        </p:txBody>
      </p:sp>
      <p:pic>
        <p:nvPicPr>
          <p:cNvPr id="5" name="Content Placeholder 4" descr="A screenshot of a search box&#10;&#10;AI-generated content may be incorrect.">
            <a:extLst>
              <a:ext uri="{FF2B5EF4-FFF2-40B4-BE49-F238E27FC236}">
                <a16:creationId xmlns:a16="http://schemas.microsoft.com/office/drawing/2014/main" id="{6FDE6254-DEAB-4ECF-5FC7-6E48039FE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535" y="2778661"/>
            <a:ext cx="10752899" cy="3576824"/>
          </a:xfrm>
          <a:ln w="38100">
            <a:solidFill>
              <a:schemeClr val="tx1"/>
            </a:solidFill>
          </a:ln>
        </p:spPr>
      </p:pic>
    </p:spTree>
    <p:extLst>
      <p:ext uri="{BB962C8B-B14F-4D97-AF65-F5344CB8AC3E}">
        <p14:creationId xmlns:p14="http://schemas.microsoft.com/office/powerpoint/2010/main" val="350113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5CE8-D7B2-29F2-9DF4-894FB265CE30}"/>
              </a:ext>
            </a:extLst>
          </p:cNvPr>
          <p:cNvSpPr>
            <a:spLocks noGrp="1"/>
          </p:cNvSpPr>
          <p:nvPr>
            <p:ph type="title"/>
          </p:nvPr>
        </p:nvSpPr>
        <p:spPr>
          <a:xfrm>
            <a:off x="564444" y="778933"/>
            <a:ext cx="11112444" cy="903111"/>
          </a:xfrm>
        </p:spPr>
        <p:txBody>
          <a:bodyPr>
            <a:normAutofit/>
          </a:bodyPr>
          <a:lstStyle/>
          <a:p>
            <a:r>
              <a:rPr lang="en-US" dirty="0"/>
              <a:t>The UM Libraries AI Research Assistant</a:t>
            </a:r>
          </a:p>
        </p:txBody>
      </p:sp>
      <p:pic>
        <p:nvPicPr>
          <p:cNvPr id="6" name="Content Placeholder 5" descr="A screenshot of a research assistant&#10;&#10;AI-generated content may be incorrect.">
            <a:extLst>
              <a:ext uri="{FF2B5EF4-FFF2-40B4-BE49-F238E27FC236}">
                <a16:creationId xmlns:a16="http://schemas.microsoft.com/office/drawing/2014/main" id="{6E70458E-3075-2C5A-8B54-8B38A31DAF47}"/>
              </a:ext>
            </a:extLst>
          </p:cNvPr>
          <p:cNvPicPr>
            <a:picLocks noGrp="1" noChangeAspect="1"/>
          </p:cNvPicPr>
          <p:nvPr>
            <p:ph sz="half" idx="1"/>
          </p:nvPr>
        </p:nvPicPr>
        <p:blipFill>
          <a:blip r:embed="rId2"/>
          <a:stretch>
            <a:fillRect/>
          </a:stretch>
        </p:blipFill>
        <p:spPr>
          <a:xfrm>
            <a:off x="695623" y="1575825"/>
            <a:ext cx="5438532" cy="5282175"/>
          </a:xfrm>
          <a:prstGeom prst="rect">
            <a:avLst/>
          </a:prstGeom>
        </p:spPr>
      </p:pic>
      <p:sp>
        <p:nvSpPr>
          <p:cNvPr id="7" name="Rectangle 1">
            <a:extLst>
              <a:ext uri="{FF2B5EF4-FFF2-40B4-BE49-F238E27FC236}">
                <a16:creationId xmlns:a16="http://schemas.microsoft.com/office/drawing/2014/main" id="{B74A78E9-EC0E-592A-97BE-FA5800A4413E}"/>
              </a:ext>
            </a:extLst>
          </p:cNvPr>
          <p:cNvSpPr>
            <a:spLocks noGrp="1" noChangeArrowheads="1"/>
          </p:cNvSpPr>
          <p:nvPr>
            <p:ph sz="half" idx="2"/>
          </p:nvPr>
        </p:nvSpPr>
        <p:spPr bwMode="auto">
          <a:xfrm>
            <a:off x="6445955" y="1582494"/>
            <a:ext cx="561057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 Can respond to questions posed in natural language.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 Generates a summary drawn from five (</a:t>
            </a:r>
            <a:r>
              <a:rPr kumimoji="0" lang="en-US" altLang="en-US" sz="2400" b="1" i="0" u="none" strike="noStrike" cap="none" normalizeH="0" baseline="0" dirty="0">
                <a:ln>
                  <a:noFill/>
                </a:ln>
                <a:solidFill>
                  <a:schemeClr val="tx1"/>
                </a:solidFill>
                <a:effectLst/>
              </a:rPr>
              <a:t>and </a:t>
            </a:r>
            <a:r>
              <a:rPr kumimoji="0" lang="en-US" altLang="en-US" sz="2400" b="1" i="1" u="none" strike="noStrike" cap="none" normalizeH="0" baseline="0" dirty="0">
                <a:ln>
                  <a:noFill/>
                </a:ln>
                <a:solidFill>
                  <a:schemeClr val="tx1"/>
                </a:solidFill>
                <a:effectLst/>
              </a:rPr>
              <a:t>only</a:t>
            </a:r>
            <a:r>
              <a:rPr kumimoji="0" lang="en-US" altLang="en-US" sz="2400" b="1" i="0" u="none" strike="noStrike" cap="none" normalizeH="0" baseline="0" dirty="0">
                <a:ln>
                  <a:noFill/>
                </a:ln>
                <a:solidFill>
                  <a:schemeClr val="tx1"/>
                </a:solidFill>
                <a:effectLst/>
              </a:rPr>
              <a:t> five</a:t>
            </a:r>
            <a:r>
              <a:rPr kumimoji="0" lang="en-US" altLang="en-US" sz="2400" b="0" i="0" u="none" strike="noStrike" cap="none" normalizeH="0" baseline="0" dirty="0">
                <a:ln>
                  <a:noFill/>
                </a:ln>
                <a:solidFill>
                  <a:schemeClr val="tx1"/>
                </a:solidFill>
                <a:effectLst/>
              </a:rPr>
              <a:t>) academic sources from the Libraries' collection.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 Provides a link to a complete set of search results.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t> Allows you to ask follow-up questions.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t> </a:t>
            </a:r>
            <a:r>
              <a:rPr lang="en-US" altLang="en-US" sz="2400" b="1" dirty="0"/>
              <a:t>Severe limitations</a:t>
            </a:r>
            <a:r>
              <a:rPr lang="en-US" altLang="en-US" sz="2400" dirty="0"/>
              <a:t>: it cannot retrieve from print sources, certain electronic full-text databases (JSTOR, Elsevier, news media); it does not search the web.</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04377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423A-66C6-8D6E-3C18-67B4E3302B9B}"/>
              </a:ext>
            </a:extLst>
          </p:cNvPr>
          <p:cNvSpPr>
            <a:spLocks noGrp="1"/>
          </p:cNvSpPr>
          <p:nvPr>
            <p:ph type="title"/>
          </p:nvPr>
        </p:nvSpPr>
        <p:spPr>
          <a:xfrm>
            <a:off x="521208" y="978408"/>
            <a:ext cx="11155680" cy="692348"/>
          </a:xfrm>
        </p:spPr>
        <p:txBody>
          <a:bodyPr>
            <a:normAutofit fontScale="90000"/>
          </a:bodyPr>
          <a:lstStyle/>
          <a:p>
            <a:r>
              <a:rPr lang="en-US" dirty="0"/>
              <a:t>After Human Staffing Hours: Ask Us AI Chatbot</a:t>
            </a:r>
          </a:p>
        </p:txBody>
      </p:sp>
      <p:pic>
        <p:nvPicPr>
          <p:cNvPr id="6" name="Content Placeholder 5" descr="A screenshot of a computer&#10;&#10;AI-generated content may be incorrect.">
            <a:extLst>
              <a:ext uri="{FF2B5EF4-FFF2-40B4-BE49-F238E27FC236}">
                <a16:creationId xmlns:a16="http://schemas.microsoft.com/office/drawing/2014/main" id="{1B1EEAD1-9E44-472E-8F17-5203BAC9820A}"/>
              </a:ext>
            </a:extLst>
          </p:cNvPr>
          <p:cNvPicPr>
            <a:picLocks noGrp="1" noChangeAspect="1"/>
          </p:cNvPicPr>
          <p:nvPr>
            <p:ph sz="half" idx="1"/>
          </p:nvPr>
        </p:nvPicPr>
        <p:blipFill>
          <a:blip r:embed="rId2"/>
          <a:stretch>
            <a:fillRect/>
          </a:stretch>
        </p:blipFill>
        <p:spPr>
          <a:xfrm>
            <a:off x="421896" y="1818100"/>
            <a:ext cx="7085215" cy="4782721"/>
          </a:xfrm>
          <a:prstGeom prst="rect">
            <a:avLst/>
          </a:prstGeom>
          <a:ln w="38100">
            <a:solidFill>
              <a:schemeClr val="tx1"/>
            </a:solidFill>
          </a:ln>
        </p:spPr>
      </p:pic>
      <p:sp>
        <p:nvSpPr>
          <p:cNvPr id="4" name="Content Placeholder 3">
            <a:extLst>
              <a:ext uri="{FF2B5EF4-FFF2-40B4-BE49-F238E27FC236}">
                <a16:creationId xmlns:a16="http://schemas.microsoft.com/office/drawing/2014/main" id="{49AB08EA-7063-0988-C686-308DFFF1FCF3}"/>
              </a:ext>
            </a:extLst>
          </p:cNvPr>
          <p:cNvSpPr>
            <a:spLocks noGrp="1"/>
          </p:cNvSpPr>
          <p:nvPr>
            <p:ph sz="half" idx="2"/>
          </p:nvPr>
        </p:nvSpPr>
        <p:spPr>
          <a:xfrm>
            <a:off x="7766756" y="1818100"/>
            <a:ext cx="3919276" cy="4782720"/>
          </a:xfrm>
        </p:spPr>
        <p:txBody>
          <a:bodyPr>
            <a:normAutofit/>
          </a:bodyPr>
          <a:lstStyle/>
          <a:p>
            <a:r>
              <a:rPr lang="en-US" dirty="0"/>
              <a:t>Ask Us is a live text chat with a Libraries staff member, hours are:</a:t>
            </a:r>
          </a:p>
          <a:p>
            <a:pPr lvl="1">
              <a:spcBef>
                <a:spcPts val="0"/>
              </a:spcBef>
            </a:pPr>
            <a:r>
              <a:rPr lang="en-US" dirty="0"/>
              <a:t>Mondays through Thursdays: </a:t>
            </a:r>
            <a:br>
              <a:rPr lang="en-US" dirty="0"/>
            </a:br>
            <a:r>
              <a:rPr lang="en-US" dirty="0"/>
              <a:t>9am-8pm</a:t>
            </a:r>
          </a:p>
          <a:p>
            <a:pPr lvl="1">
              <a:spcBef>
                <a:spcPts val="0"/>
              </a:spcBef>
            </a:pPr>
            <a:r>
              <a:rPr lang="en-US" dirty="0"/>
              <a:t>Fridays: 9am-6pm</a:t>
            </a:r>
          </a:p>
          <a:p>
            <a:pPr lvl="1">
              <a:spcBef>
                <a:spcPts val="0"/>
              </a:spcBef>
            </a:pPr>
            <a:r>
              <a:rPr lang="en-US" dirty="0"/>
              <a:t>Saturdays: 10am-6pm</a:t>
            </a:r>
          </a:p>
          <a:p>
            <a:r>
              <a:rPr lang="en-US" dirty="0"/>
              <a:t>Outside of these hours and on Sundays, you are automatically connected to the Ask Us AI Chatbot, which is trained on a subset of Libraries documents.</a:t>
            </a:r>
          </a:p>
          <a:p>
            <a:r>
              <a:rPr lang="en-US" sz="2000" b="1" dirty="0"/>
              <a:t>Click on the Blue Ask Us logo in the upper right to leave a message for a human!</a:t>
            </a:r>
          </a:p>
        </p:txBody>
      </p:sp>
    </p:spTree>
    <p:extLst>
      <p:ext uri="{BB962C8B-B14F-4D97-AF65-F5344CB8AC3E}">
        <p14:creationId xmlns:p14="http://schemas.microsoft.com/office/powerpoint/2010/main" val="335922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ADEC-A642-2DB7-B569-8AACE93AC696}"/>
              </a:ext>
            </a:extLst>
          </p:cNvPr>
          <p:cNvSpPr>
            <a:spLocks noGrp="1"/>
          </p:cNvSpPr>
          <p:nvPr>
            <p:ph type="title"/>
          </p:nvPr>
        </p:nvSpPr>
        <p:spPr>
          <a:xfrm>
            <a:off x="521208" y="779625"/>
            <a:ext cx="11155680" cy="850392"/>
          </a:xfrm>
        </p:spPr>
        <p:txBody>
          <a:bodyPr/>
          <a:lstStyle/>
          <a:p>
            <a:r>
              <a:rPr lang="en-US" dirty="0"/>
              <a:t>Tips for Staying on Top of AI</a:t>
            </a:r>
          </a:p>
        </p:txBody>
      </p:sp>
      <p:sp>
        <p:nvSpPr>
          <p:cNvPr id="3" name="Content Placeholder 2">
            <a:extLst>
              <a:ext uri="{FF2B5EF4-FFF2-40B4-BE49-F238E27FC236}">
                <a16:creationId xmlns:a16="http://schemas.microsoft.com/office/drawing/2014/main" id="{9B591DE6-3ED0-6FEA-89D0-AC5B0F2B55BE}"/>
              </a:ext>
            </a:extLst>
          </p:cNvPr>
          <p:cNvSpPr>
            <a:spLocks noGrp="1"/>
          </p:cNvSpPr>
          <p:nvPr>
            <p:ph idx="1"/>
          </p:nvPr>
        </p:nvSpPr>
        <p:spPr>
          <a:xfrm>
            <a:off x="521208" y="1630017"/>
            <a:ext cx="11155680" cy="4820479"/>
          </a:xfrm>
        </p:spPr>
        <p:txBody>
          <a:bodyPr>
            <a:normAutofit fontScale="77500" lnSpcReduction="20000"/>
          </a:bodyPr>
          <a:lstStyle/>
          <a:p>
            <a:r>
              <a:rPr lang="en-US" sz="3100" dirty="0"/>
              <a:t>Subscribe to email newsletters and follow AI experts on social media.</a:t>
            </a:r>
          </a:p>
          <a:p>
            <a:r>
              <a:rPr lang="en-US" sz="3100" dirty="0"/>
              <a:t>Watch YouTube videos and listen to podcasts on AI topics.</a:t>
            </a:r>
          </a:p>
          <a:p>
            <a:r>
              <a:rPr lang="en-US" sz="3100" dirty="0"/>
              <a:t>Read books for broader concepts, but keep in mind that Generative AI only became popular since 2022, and the field is evolving rapidly, so </a:t>
            </a:r>
            <a:r>
              <a:rPr lang="en-US" sz="3100" i="1" u="sng" dirty="0"/>
              <a:t>be sure to find up-to-date information sources</a:t>
            </a:r>
            <a:r>
              <a:rPr lang="en-US" sz="3100" dirty="0"/>
              <a:t>. </a:t>
            </a:r>
          </a:p>
          <a:p>
            <a:r>
              <a:rPr lang="en-US" sz="3100" dirty="0"/>
              <a:t>Start an informal discussion group to share ideas.</a:t>
            </a:r>
          </a:p>
          <a:p>
            <a:r>
              <a:rPr lang="en-US" sz="3100" b="1" dirty="0"/>
              <a:t>Use GenAI tools to summarize articles and research papers (upload a PDF directly and ask it to write a summary). </a:t>
            </a:r>
            <a:r>
              <a:rPr lang="en-US" sz="3100" dirty="0"/>
              <a:t>This is a real time-saver, and it will help you decide which articles or papers to read in depth.</a:t>
            </a:r>
          </a:p>
          <a:p>
            <a:pPr marL="0" indent="0">
              <a:buNone/>
            </a:pPr>
            <a:r>
              <a:rPr lang="en-US" sz="3100" dirty="0"/>
              <a:t>Source: Hennig, Nicole. </a:t>
            </a:r>
            <a:r>
              <a:rPr lang="en-US" sz="3100" i="1" dirty="0"/>
              <a:t>10 Tips for Keeping Up with Generative AI. </a:t>
            </a:r>
            <a:br>
              <a:rPr lang="en-US" sz="3100" i="1" dirty="0"/>
            </a:br>
            <a:r>
              <a:rPr lang="en-US" sz="3100" dirty="0">
                <a:hlinkClick r:id="rId3"/>
              </a:rPr>
              <a:t>https://nicolehennig.com/wp-content/uploads/2025/06/10-tips-genAI-hennig2025.pdf</a:t>
            </a:r>
            <a:r>
              <a:rPr lang="en-US" sz="3100" dirty="0"/>
              <a:t> </a:t>
            </a:r>
          </a:p>
        </p:txBody>
      </p:sp>
    </p:spTree>
    <p:extLst>
      <p:ext uri="{BB962C8B-B14F-4D97-AF65-F5344CB8AC3E}">
        <p14:creationId xmlns:p14="http://schemas.microsoft.com/office/powerpoint/2010/main" val="382238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42B1-D67B-E32B-1A6C-6F108AEE7191}"/>
              </a:ext>
            </a:extLst>
          </p:cNvPr>
          <p:cNvSpPr>
            <a:spLocks noGrp="1"/>
          </p:cNvSpPr>
          <p:nvPr>
            <p:ph type="title"/>
          </p:nvPr>
        </p:nvSpPr>
        <p:spPr>
          <a:xfrm>
            <a:off x="521208" y="978407"/>
            <a:ext cx="4358503" cy="4982555"/>
          </a:xfrm>
        </p:spPr>
        <p:txBody>
          <a:bodyPr vert="horz" lIns="91440" tIns="45720" rIns="91440" bIns="45720" rtlCol="0" anchor="t">
            <a:normAutofit/>
          </a:bodyPr>
          <a:lstStyle/>
          <a:p>
            <a:pPr>
              <a:lnSpc>
                <a:spcPct val="90000"/>
              </a:lnSpc>
            </a:pPr>
            <a:r>
              <a:rPr lang="en-US" sz="2800" dirty="0"/>
              <a:t>The key is learning </a:t>
            </a:r>
            <a:r>
              <a:rPr lang="en-US" sz="2800" u="sng" dirty="0"/>
              <a:t>how</a:t>
            </a:r>
            <a:r>
              <a:rPr lang="en-US" sz="2800" dirty="0"/>
              <a:t> to use these GenAI tools (</a:t>
            </a:r>
            <a:r>
              <a:rPr lang="en-US" sz="2800" i="1" dirty="0"/>
              <a:t>because they are not going away, and they will probably impact your work and your life</a:t>
            </a:r>
            <a:r>
              <a:rPr lang="en-US" sz="2800" dirty="0"/>
              <a:t>) — and </a:t>
            </a:r>
            <a:r>
              <a:rPr lang="en-US" sz="2800" u="sng" dirty="0"/>
              <a:t>learning their strengths and weaknesses</a:t>
            </a:r>
            <a:r>
              <a:rPr lang="en-US" sz="2800" dirty="0"/>
              <a:t>.</a:t>
            </a:r>
            <a:br>
              <a:rPr lang="en-US" sz="2800" dirty="0"/>
            </a:br>
            <a:br>
              <a:rPr lang="en-US" sz="2800" dirty="0"/>
            </a:br>
            <a:r>
              <a:rPr lang="en-US" sz="2800" dirty="0"/>
              <a:t>Thank you!</a:t>
            </a:r>
            <a:br>
              <a:rPr lang="en-US" sz="2800" dirty="0"/>
            </a:br>
            <a:br>
              <a:rPr lang="en-US" sz="2800" dirty="0"/>
            </a:br>
            <a:r>
              <a:rPr lang="en-US" sz="2400" b="0"/>
              <a:t>Ryan Schultz</a:t>
            </a:r>
            <a:endParaRPr lang="en-US" sz="2400" u="sng" dirty="0"/>
          </a:p>
        </p:txBody>
      </p:sp>
      <p:pic>
        <p:nvPicPr>
          <p:cNvPr id="5" name="Picture 4" descr="Person being measured">
            <a:extLst>
              <a:ext uri="{FF2B5EF4-FFF2-40B4-BE49-F238E27FC236}">
                <a16:creationId xmlns:a16="http://schemas.microsoft.com/office/drawing/2014/main" id="{551EE5AA-A6C8-541A-82DF-FB7A19105F1B}"/>
              </a:ext>
            </a:extLst>
          </p:cNvPr>
          <p:cNvPicPr>
            <a:picLocks noChangeAspect="1"/>
          </p:cNvPicPr>
          <p:nvPr/>
        </p:nvPicPr>
        <p:blipFill>
          <a:blip r:embed="rId3"/>
          <a:srcRect l="8058" r="9533" b="-2"/>
          <a:stretch>
            <a:fillRect/>
          </a:stretch>
        </p:blipFill>
        <p:spPr>
          <a:xfrm>
            <a:off x="5398477" y="508090"/>
            <a:ext cx="6271028" cy="5745379"/>
          </a:xfrm>
          <a:prstGeom prst="rect">
            <a:avLst/>
          </a:prstGeom>
        </p:spPr>
      </p:pic>
    </p:spTree>
    <p:extLst>
      <p:ext uri="{BB962C8B-B14F-4D97-AF65-F5344CB8AC3E}">
        <p14:creationId xmlns:p14="http://schemas.microsoft.com/office/powerpoint/2010/main" val="246809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5D0-2D60-11C3-F7AB-55BF79D9BD96}"/>
              </a:ext>
            </a:extLst>
          </p:cNvPr>
          <p:cNvSpPr>
            <a:spLocks noGrp="1"/>
          </p:cNvSpPr>
          <p:nvPr>
            <p:ph type="title"/>
          </p:nvPr>
        </p:nvSpPr>
        <p:spPr>
          <a:xfrm>
            <a:off x="521208" y="774221"/>
            <a:ext cx="11155680" cy="788248"/>
          </a:xfrm>
        </p:spPr>
        <p:txBody>
          <a:bodyPr/>
          <a:lstStyle/>
          <a:p>
            <a:r>
              <a:rPr lang="en-US" dirty="0"/>
              <a:t>What is artificial intelligence/AI?</a:t>
            </a:r>
          </a:p>
        </p:txBody>
      </p:sp>
      <p:sp>
        <p:nvSpPr>
          <p:cNvPr id="3" name="Content Placeholder 2">
            <a:extLst>
              <a:ext uri="{FF2B5EF4-FFF2-40B4-BE49-F238E27FC236}">
                <a16:creationId xmlns:a16="http://schemas.microsoft.com/office/drawing/2014/main" id="{B8C9401C-29C9-DA14-6E3D-30F7E6489733}"/>
              </a:ext>
            </a:extLst>
          </p:cNvPr>
          <p:cNvSpPr>
            <a:spLocks noGrp="1"/>
          </p:cNvSpPr>
          <p:nvPr>
            <p:ph idx="1"/>
          </p:nvPr>
        </p:nvSpPr>
        <p:spPr>
          <a:xfrm>
            <a:off x="521208" y="1950098"/>
            <a:ext cx="11155680" cy="4395838"/>
          </a:xfrm>
        </p:spPr>
        <p:txBody>
          <a:bodyPr>
            <a:normAutofit/>
          </a:bodyPr>
          <a:lstStyle/>
          <a:p>
            <a:r>
              <a:rPr lang="en-US" sz="2800" dirty="0"/>
              <a:t>AI is an umbrella term which refers to </a:t>
            </a:r>
            <a:r>
              <a:rPr lang="en-US" sz="2800" b="1" dirty="0"/>
              <a:t>computer programs that can mimic human tasks </a:t>
            </a:r>
            <a:r>
              <a:rPr lang="en-US" sz="2800" dirty="0"/>
              <a:t>like learning, reasoning, and problem-solving.</a:t>
            </a:r>
          </a:p>
          <a:p>
            <a:r>
              <a:rPr lang="en-US" sz="2800" dirty="0"/>
              <a:t>These systems are not “intelligent” in a human sense. While AI has advanced rapidly, it still lacks human-like common sense and reasoning. </a:t>
            </a:r>
          </a:p>
          <a:p>
            <a:r>
              <a:rPr lang="en-US" sz="2800" b="1" u="sng" dirty="0"/>
              <a:t>AI is not sentient</a:t>
            </a:r>
            <a:r>
              <a:rPr lang="en-US" sz="2800" dirty="0"/>
              <a:t>; it lacks awareness and cannot perceive emotions. There is a tendency to anthropomorphize generative AI tools like ChatGPT, but there is no person on the other side.</a:t>
            </a:r>
          </a:p>
        </p:txBody>
      </p:sp>
    </p:spTree>
    <p:extLst>
      <p:ext uri="{BB962C8B-B14F-4D97-AF65-F5344CB8AC3E}">
        <p14:creationId xmlns:p14="http://schemas.microsoft.com/office/powerpoint/2010/main" val="297272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E459-7029-B090-DD07-6D8E5A4A3CD2}"/>
              </a:ext>
            </a:extLst>
          </p:cNvPr>
          <p:cNvSpPr>
            <a:spLocks noGrp="1"/>
          </p:cNvSpPr>
          <p:nvPr>
            <p:ph type="title"/>
          </p:nvPr>
        </p:nvSpPr>
        <p:spPr/>
        <p:txBody>
          <a:bodyPr/>
          <a:lstStyle/>
          <a:p>
            <a:r>
              <a:rPr lang="en-US" dirty="0"/>
              <a:t>Three Types of AI by Capability</a:t>
            </a:r>
          </a:p>
        </p:txBody>
      </p:sp>
      <p:sp>
        <p:nvSpPr>
          <p:cNvPr id="3" name="Content Placeholder 2">
            <a:extLst>
              <a:ext uri="{FF2B5EF4-FFF2-40B4-BE49-F238E27FC236}">
                <a16:creationId xmlns:a16="http://schemas.microsoft.com/office/drawing/2014/main" id="{37EA6983-6A13-52A4-F886-CD43117CF92E}"/>
              </a:ext>
            </a:extLst>
          </p:cNvPr>
          <p:cNvSpPr>
            <a:spLocks noGrp="1"/>
          </p:cNvSpPr>
          <p:nvPr>
            <p:ph idx="1"/>
          </p:nvPr>
        </p:nvSpPr>
        <p:spPr>
          <a:xfrm>
            <a:off x="521208" y="1987420"/>
            <a:ext cx="11155680" cy="4358516"/>
          </a:xfrm>
        </p:spPr>
        <p:txBody>
          <a:bodyPr>
            <a:normAutofit fontScale="92500" lnSpcReduction="20000"/>
          </a:bodyPr>
          <a:lstStyle/>
          <a:p>
            <a:r>
              <a:rPr lang="en-US" sz="2800" b="1" dirty="0"/>
              <a:t>Artificial Narrow Intelligence (ANI)</a:t>
            </a:r>
          </a:p>
          <a:p>
            <a:pPr lvl="1"/>
            <a:r>
              <a:rPr lang="en-US" sz="2600" dirty="0"/>
              <a:t>Excels at one specific task. </a:t>
            </a:r>
            <a:r>
              <a:rPr lang="en-US" sz="2600" i="1" u="sng" dirty="0"/>
              <a:t>All current AI is Narrow AI</a:t>
            </a:r>
            <a:r>
              <a:rPr lang="en-US" sz="2600" b="1" dirty="0"/>
              <a:t>.</a:t>
            </a:r>
          </a:p>
          <a:p>
            <a:pPr lvl="1"/>
            <a:r>
              <a:rPr lang="en-US" sz="2600" dirty="0"/>
              <a:t>Examples: Siri, Netflix recommendations, Tesla’s self-driving software.</a:t>
            </a:r>
          </a:p>
          <a:p>
            <a:r>
              <a:rPr lang="en-US" sz="2800" b="1" dirty="0"/>
              <a:t>Artificial General Intelligence (AGI)</a:t>
            </a:r>
          </a:p>
          <a:p>
            <a:pPr lvl="1"/>
            <a:r>
              <a:rPr lang="en-US" sz="2600" dirty="0"/>
              <a:t>A theoretical AI with </a:t>
            </a:r>
            <a:r>
              <a:rPr lang="en-US" sz="2600" i="1" dirty="0"/>
              <a:t>human-level</a:t>
            </a:r>
            <a:r>
              <a:rPr lang="en-US" sz="2600" dirty="0"/>
              <a:t> cognitive abilities. Still science fiction.</a:t>
            </a:r>
          </a:p>
          <a:p>
            <a:r>
              <a:rPr lang="en-US" sz="2800" b="1" dirty="0"/>
              <a:t>Artificial Superintelligence (ASI)</a:t>
            </a:r>
          </a:p>
          <a:p>
            <a:pPr lvl="1"/>
            <a:r>
              <a:rPr lang="en-US" sz="2600" dirty="0"/>
              <a:t>A hypothetical AI that </a:t>
            </a:r>
            <a:r>
              <a:rPr lang="en-US" sz="2600" i="1" dirty="0"/>
              <a:t>surpasses human intelligence</a:t>
            </a:r>
            <a:r>
              <a:rPr lang="en-US" sz="2600" dirty="0"/>
              <a:t>. Largely </a:t>
            </a:r>
            <a:br>
              <a:rPr lang="en-US" sz="2600" dirty="0"/>
            </a:br>
            <a:r>
              <a:rPr lang="en-US" sz="2600" dirty="0"/>
              <a:t>speculative. </a:t>
            </a:r>
            <a:r>
              <a:rPr lang="en-US" sz="2800" dirty="0"/>
              <a:t>appearing often in philosophical and theoretical </a:t>
            </a:r>
            <a:br>
              <a:rPr lang="en-US" sz="2800" dirty="0"/>
            </a:br>
            <a:r>
              <a:rPr lang="en-US" sz="2800" dirty="0"/>
              <a:t>discussions about AI’s future, and of course in science fiction </a:t>
            </a:r>
            <a:br>
              <a:rPr lang="en-US" sz="2800" dirty="0"/>
            </a:br>
            <a:r>
              <a:rPr lang="en-US" sz="2800" dirty="0"/>
              <a:t>books and movies (e.g. the </a:t>
            </a:r>
            <a:r>
              <a:rPr lang="en-US" sz="2800" i="1" dirty="0"/>
              <a:t>Terminator</a:t>
            </a:r>
            <a:r>
              <a:rPr lang="en-US" sz="2800" dirty="0"/>
              <a:t> series)</a:t>
            </a:r>
            <a:endParaRPr lang="en-US" sz="2600" dirty="0"/>
          </a:p>
          <a:p>
            <a:endParaRPr lang="en-US" sz="2800" dirty="0"/>
          </a:p>
        </p:txBody>
      </p:sp>
      <p:pic>
        <p:nvPicPr>
          <p:cNvPr id="4" name="Picture 3" descr="A robot with a skull face&#10;&#10;AI-generated content may be incorrect.">
            <a:extLst>
              <a:ext uri="{FF2B5EF4-FFF2-40B4-BE49-F238E27FC236}">
                <a16:creationId xmlns:a16="http://schemas.microsoft.com/office/drawing/2014/main" id="{C0A3D3A7-BDF4-1B07-9012-DBA3E78E2C59}"/>
              </a:ext>
            </a:extLst>
          </p:cNvPr>
          <p:cNvPicPr>
            <a:picLocks noChangeAspect="1"/>
          </p:cNvPicPr>
          <p:nvPr/>
        </p:nvPicPr>
        <p:blipFill>
          <a:blip r:embed="rId3"/>
          <a:stretch>
            <a:fillRect/>
          </a:stretch>
        </p:blipFill>
        <p:spPr>
          <a:xfrm>
            <a:off x="9207500" y="4851400"/>
            <a:ext cx="2984500" cy="2006600"/>
          </a:xfrm>
          <a:prstGeom prst="rect">
            <a:avLst/>
          </a:prstGeom>
        </p:spPr>
      </p:pic>
    </p:spTree>
    <p:extLst>
      <p:ext uri="{BB962C8B-B14F-4D97-AF65-F5344CB8AC3E}">
        <p14:creationId xmlns:p14="http://schemas.microsoft.com/office/powerpoint/2010/main" val="88584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7485-206E-DA25-B812-00E860EAFA67}"/>
              </a:ext>
            </a:extLst>
          </p:cNvPr>
          <p:cNvSpPr>
            <a:spLocks noGrp="1"/>
          </p:cNvSpPr>
          <p:nvPr>
            <p:ph type="title"/>
          </p:nvPr>
        </p:nvSpPr>
        <p:spPr>
          <a:xfrm>
            <a:off x="521208" y="978408"/>
            <a:ext cx="11155680" cy="794408"/>
          </a:xfrm>
        </p:spPr>
        <p:txBody>
          <a:bodyPr/>
          <a:lstStyle/>
          <a:p>
            <a:r>
              <a:rPr lang="en-US" dirty="0"/>
              <a:t>AI Types by Computational Approach</a:t>
            </a:r>
          </a:p>
        </p:txBody>
      </p:sp>
      <p:sp>
        <p:nvSpPr>
          <p:cNvPr id="3" name="Content Placeholder 2">
            <a:extLst>
              <a:ext uri="{FF2B5EF4-FFF2-40B4-BE49-F238E27FC236}">
                <a16:creationId xmlns:a16="http://schemas.microsoft.com/office/drawing/2014/main" id="{A191FCFF-71BD-594E-35AA-076910FB72A9}"/>
              </a:ext>
            </a:extLst>
          </p:cNvPr>
          <p:cNvSpPr>
            <a:spLocks noGrp="1"/>
          </p:cNvSpPr>
          <p:nvPr>
            <p:ph idx="1"/>
          </p:nvPr>
        </p:nvSpPr>
        <p:spPr>
          <a:xfrm>
            <a:off x="521208" y="1772816"/>
            <a:ext cx="11155680" cy="4573120"/>
          </a:xfrm>
        </p:spPr>
        <p:txBody>
          <a:bodyPr>
            <a:normAutofit fontScale="77500" lnSpcReduction="20000"/>
          </a:bodyPr>
          <a:lstStyle/>
          <a:p>
            <a:r>
              <a:rPr lang="en-US" sz="2800" b="1" dirty="0"/>
              <a:t>Symbolic AI</a:t>
            </a:r>
          </a:p>
          <a:p>
            <a:pPr lvl="1"/>
            <a:r>
              <a:rPr lang="en-US" sz="2600" dirty="0"/>
              <a:t>Programmers hand-code logical rules and facts.</a:t>
            </a:r>
          </a:p>
          <a:p>
            <a:pPr lvl="1"/>
            <a:r>
              <a:rPr lang="en-US" sz="2600" dirty="0"/>
              <a:t>Solves problems using logical reasoning.</a:t>
            </a:r>
          </a:p>
          <a:p>
            <a:pPr lvl="1"/>
            <a:r>
              <a:rPr lang="en-US" sz="2600" dirty="0"/>
              <a:t>Example: IBM’s Deep Blue chess computer </a:t>
            </a:r>
          </a:p>
          <a:p>
            <a:r>
              <a:rPr lang="en-US" sz="2800" b="1" dirty="0"/>
              <a:t>Machine Learning (ML)</a:t>
            </a:r>
          </a:p>
          <a:p>
            <a:pPr lvl="1"/>
            <a:r>
              <a:rPr lang="en-US" sz="2600" dirty="0"/>
              <a:t>Algorithms are trained with data to discover and learn from examples.</a:t>
            </a:r>
          </a:p>
          <a:p>
            <a:pPr lvl="1"/>
            <a:r>
              <a:rPr lang="en-US" sz="2600" dirty="0"/>
              <a:t>Makes predictions or decisions without being explicitly programmed.</a:t>
            </a:r>
          </a:p>
          <a:p>
            <a:pPr lvl="1"/>
            <a:r>
              <a:rPr lang="en-US" sz="2600" dirty="0"/>
              <a:t>Example: Gmail’s spam detection system.</a:t>
            </a:r>
          </a:p>
          <a:p>
            <a:r>
              <a:rPr lang="en-US" sz="2800" b="1" dirty="0"/>
              <a:t>Deep Learning</a:t>
            </a:r>
          </a:p>
          <a:p>
            <a:pPr lvl="1"/>
            <a:r>
              <a:rPr lang="en-US" sz="2600" dirty="0"/>
              <a:t>A subset of ML using multiple layers of “neural networks” to learn complex patterns from vast amounts of data.</a:t>
            </a:r>
          </a:p>
          <a:p>
            <a:pPr lvl="1"/>
            <a:r>
              <a:rPr lang="en-US" sz="2600" dirty="0"/>
              <a:t>Generative AI is a subset of Deep Learning.</a:t>
            </a:r>
          </a:p>
          <a:p>
            <a:pPr lvl="1"/>
            <a:r>
              <a:rPr lang="en-US" sz="2600" dirty="0"/>
              <a:t>Example: ChatGPT.</a:t>
            </a:r>
          </a:p>
        </p:txBody>
      </p:sp>
    </p:spTree>
    <p:extLst>
      <p:ext uri="{BB962C8B-B14F-4D97-AF65-F5344CB8AC3E}">
        <p14:creationId xmlns:p14="http://schemas.microsoft.com/office/powerpoint/2010/main" val="347686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A32C5D8-98AC-1366-B086-B330C1125AB4}"/>
              </a:ext>
            </a:extLst>
          </p:cNvPr>
          <p:cNvPicPr>
            <a:picLocks noChangeAspect="1"/>
          </p:cNvPicPr>
          <p:nvPr/>
        </p:nvPicPr>
        <p:blipFill>
          <a:blip r:embed="rId2"/>
          <a:srcRect t="28678" r="-1" b="13615"/>
          <a:stretch>
            <a:fillRect/>
          </a:stretch>
        </p:blipFill>
        <p:spPr>
          <a:xfrm>
            <a:off x="20" y="10"/>
            <a:ext cx="12188932" cy="6857990"/>
          </a:xfrm>
          <a:prstGeom prst="rect">
            <a:avLst/>
          </a:prstGeom>
        </p:spPr>
      </p:pic>
      <p:sp>
        <p:nvSpPr>
          <p:cNvPr id="15" name="Rectangle 14">
            <a:extLst>
              <a:ext uri="{FF2B5EF4-FFF2-40B4-BE49-F238E27FC236}">
                <a16:creationId xmlns:a16="http://schemas.microsoft.com/office/drawing/2014/main" id="{67B3E2DB-180D-4752-BBB6-987822D6B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1"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8B357-A450-53FE-915F-3FFDE134E477}"/>
              </a:ext>
            </a:extLst>
          </p:cNvPr>
          <p:cNvSpPr>
            <a:spLocks noGrp="1"/>
          </p:cNvSpPr>
          <p:nvPr>
            <p:ph type="title"/>
          </p:nvPr>
        </p:nvSpPr>
        <p:spPr>
          <a:xfrm>
            <a:off x="5555052" y="971396"/>
            <a:ext cx="5870184" cy="2859533"/>
          </a:xfrm>
        </p:spPr>
        <p:txBody>
          <a:bodyPr vert="horz" lIns="91440" tIns="45720" rIns="91440" bIns="45720" rtlCol="0" anchor="t">
            <a:normAutofit/>
          </a:bodyPr>
          <a:lstStyle/>
          <a:p>
            <a:r>
              <a:rPr lang="en-US" sz="6000" dirty="0">
                <a:solidFill>
                  <a:srgbClr val="FFFFFF"/>
                </a:solidFill>
              </a:rPr>
              <a:t>Generative AI: What is it?</a:t>
            </a:r>
          </a:p>
        </p:txBody>
      </p:sp>
      <p:sp>
        <p:nvSpPr>
          <p:cNvPr id="17" name="Rectangle 1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9321" y="508090"/>
            <a:ext cx="611481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2830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4CD-C8F3-4EA4-F47D-41804881B53E}"/>
              </a:ext>
            </a:extLst>
          </p:cNvPr>
          <p:cNvSpPr>
            <a:spLocks noGrp="1"/>
          </p:cNvSpPr>
          <p:nvPr>
            <p:ph type="title"/>
          </p:nvPr>
        </p:nvSpPr>
        <p:spPr>
          <a:xfrm>
            <a:off x="521208" y="978408"/>
            <a:ext cx="11155680" cy="766416"/>
          </a:xfrm>
        </p:spPr>
        <p:txBody>
          <a:bodyPr/>
          <a:lstStyle/>
          <a:p>
            <a:r>
              <a:rPr lang="en-US" dirty="0"/>
              <a:t>What is Generative AI (GenAI)?</a:t>
            </a:r>
          </a:p>
        </p:txBody>
      </p:sp>
      <p:sp>
        <p:nvSpPr>
          <p:cNvPr id="3" name="Content Placeholder 2">
            <a:extLst>
              <a:ext uri="{FF2B5EF4-FFF2-40B4-BE49-F238E27FC236}">
                <a16:creationId xmlns:a16="http://schemas.microsoft.com/office/drawing/2014/main" id="{254CA04A-FDB3-7B72-BC42-432301B911D9}"/>
              </a:ext>
            </a:extLst>
          </p:cNvPr>
          <p:cNvSpPr>
            <a:spLocks noGrp="1"/>
          </p:cNvSpPr>
          <p:nvPr>
            <p:ph idx="1"/>
          </p:nvPr>
        </p:nvSpPr>
        <p:spPr>
          <a:xfrm>
            <a:off x="521208" y="1828800"/>
            <a:ext cx="11155680" cy="4517136"/>
          </a:xfrm>
        </p:spPr>
        <p:txBody>
          <a:bodyPr>
            <a:normAutofit/>
          </a:bodyPr>
          <a:lstStyle/>
          <a:p>
            <a:r>
              <a:rPr lang="en-US" sz="2800" dirty="0"/>
              <a:t>A newer subset of AI that </a:t>
            </a:r>
            <a:r>
              <a:rPr lang="en-US" sz="2800" b="1" i="1" dirty="0"/>
              <a:t>creates new content </a:t>
            </a:r>
            <a:r>
              <a:rPr lang="en-US" sz="2800" dirty="0"/>
              <a:t>like text, code, pictures, and music.</a:t>
            </a:r>
          </a:p>
          <a:p>
            <a:r>
              <a:rPr lang="en-US" sz="2800" dirty="0"/>
              <a:t>Example:</a:t>
            </a:r>
          </a:p>
          <a:p>
            <a:pPr lvl="1"/>
            <a:r>
              <a:rPr lang="en-US" sz="2600" dirty="0"/>
              <a:t>A spam filter </a:t>
            </a:r>
            <a:r>
              <a:rPr lang="en-US" sz="2600" i="1" dirty="0"/>
              <a:t>classifies</a:t>
            </a:r>
            <a:r>
              <a:rPr lang="en-US" sz="2600" dirty="0"/>
              <a:t> email (this is not GenAI).</a:t>
            </a:r>
          </a:p>
          <a:p>
            <a:pPr lvl="1"/>
            <a:r>
              <a:rPr lang="en-US" sz="2600" dirty="0"/>
              <a:t>ChatGPT </a:t>
            </a:r>
            <a:r>
              <a:rPr lang="en-US" sz="2600" i="1" dirty="0"/>
              <a:t>writes a new email </a:t>
            </a:r>
            <a:r>
              <a:rPr lang="en-US" sz="2600" dirty="0"/>
              <a:t>for you from scratch (this is GenAI).</a:t>
            </a:r>
          </a:p>
        </p:txBody>
      </p:sp>
    </p:spTree>
    <p:extLst>
      <p:ext uri="{BB962C8B-B14F-4D97-AF65-F5344CB8AC3E}">
        <p14:creationId xmlns:p14="http://schemas.microsoft.com/office/powerpoint/2010/main" val="320647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DF6E0-89A9-C385-0788-61F70018F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9F1A1-6CEB-0061-164A-A20FFCDF1BE8}"/>
              </a:ext>
            </a:extLst>
          </p:cNvPr>
          <p:cNvSpPr>
            <a:spLocks noGrp="1"/>
          </p:cNvSpPr>
          <p:nvPr>
            <p:ph type="title"/>
          </p:nvPr>
        </p:nvSpPr>
        <p:spPr>
          <a:xfrm>
            <a:off x="521208" y="978408"/>
            <a:ext cx="3154680" cy="4069080"/>
          </a:xfrm>
        </p:spPr>
        <p:txBody>
          <a:bodyPr>
            <a:normAutofit/>
          </a:bodyPr>
          <a:lstStyle/>
          <a:p>
            <a:r>
              <a:rPr lang="en-US" sz="4000" dirty="0"/>
              <a:t>Three Things that Made the GenAI Boom Possible</a:t>
            </a:r>
          </a:p>
        </p:txBody>
      </p:sp>
      <p:graphicFrame>
        <p:nvGraphicFramePr>
          <p:cNvPr id="5" name="Content Placeholder 2">
            <a:extLst>
              <a:ext uri="{FF2B5EF4-FFF2-40B4-BE49-F238E27FC236}">
                <a16:creationId xmlns:a16="http://schemas.microsoft.com/office/drawing/2014/main" id="{D297B5E6-DADD-07FB-FBF7-F6D6068F202D}"/>
              </a:ext>
            </a:extLst>
          </p:cNvPr>
          <p:cNvGraphicFramePr>
            <a:graphicFrameLocks noGrp="1"/>
          </p:cNvGraphicFramePr>
          <p:nvPr>
            <p:ph idx="1"/>
          </p:nvPr>
        </p:nvGraphicFramePr>
        <p:xfrm>
          <a:off x="4187952" y="978408"/>
          <a:ext cx="7488936" cy="5239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52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1D6F-78E0-F7F9-74AC-C8E74F866626}"/>
              </a:ext>
            </a:extLst>
          </p:cNvPr>
          <p:cNvSpPr>
            <a:spLocks noGrp="1"/>
          </p:cNvSpPr>
          <p:nvPr>
            <p:ph type="title"/>
          </p:nvPr>
        </p:nvSpPr>
        <p:spPr>
          <a:xfrm>
            <a:off x="521208" y="978408"/>
            <a:ext cx="11155680" cy="708349"/>
          </a:xfrm>
        </p:spPr>
        <p:txBody>
          <a:bodyPr>
            <a:normAutofit fontScale="90000"/>
          </a:bodyPr>
          <a:lstStyle/>
          <a:p>
            <a:r>
              <a:rPr lang="en-US" dirty="0"/>
              <a:t>How GenAI Works</a:t>
            </a:r>
          </a:p>
        </p:txBody>
      </p:sp>
      <p:graphicFrame>
        <p:nvGraphicFramePr>
          <p:cNvPr id="5" name="Content Placeholder 2">
            <a:extLst>
              <a:ext uri="{FF2B5EF4-FFF2-40B4-BE49-F238E27FC236}">
                <a16:creationId xmlns:a16="http://schemas.microsoft.com/office/drawing/2014/main" id="{8EA0709D-7967-46ED-618C-D5A0A58B2593}"/>
              </a:ext>
            </a:extLst>
          </p:cNvPr>
          <p:cNvGraphicFramePr>
            <a:graphicFrameLocks noGrp="1"/>
          </p:cNvGraphicFramePr>
          <p:nvPr>
            <p:ph idx="1"/>
            <p:extLst>
              <p:ext uri="{D42A27DB-BD31-4B8C-83A1-F6EECF244321}">
                <p14:modId xmlns:p14="http://schemas.microsoft.com/office/powerpoint/2010/main" val="27588505"/>
              </p:ext>
            </p:extLst>
          </p:nvPr>
        </p:nvGraphicFramePr>
        <p:xfrm>
          <a:off x="520700" y="1766656"/>
          <a:ext cx="11156950" cy="4578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549071"/>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2090</TotalTime>
  <Words>5065</Words>
  <Application>Microsoft Macintosh PowerPoint</Application>
  <PresentationFormat>Widescreen</PresentationFormat>
  <Paragraphs>214</Paragraphs>
  <Slides>28</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Arial</vt:lpstr>
      <vt:lpstr>Bierstadt</vt:lpstr>
      <vt:lpstr>GestaltVTI</vt:lpstr>
      <vt:lpstr>Artificial Intelligence and Generative AI: An Introduction</vt:lpstr>
      <vt:lpstr>Traditional Territories Acknowledgment</vt:lpstr>
      <vt:lpstr>What is artificial intelligence/AI?</vt:lpstr>
      <vt:lpstr>Three Types of AI by Capability</vt:lpstr>
      <vt:lpstr>AI Types by Computational Approach</vt:lpstr>
      <vt:lpstr>Generative AI: What is it?</vt:lpstr>
      <vt:lpstr>What is Generative AI (GenAI)?</vt:lpstr>
      <vt:lpstr>Three Things that Made the GenAI Boom Possible</vt:lpstr>
      <vt:lpstr>How GenAI Works</vt:lpstr>
      <vt:lpstr>The GenAI Boom of 2022</vt:lpstr>
      <vt:lpstr>GenAI in Higher Education: Strengths</vt:lpstr>
      <vt:lpstr>GenAI in Higher Education: Weaknesses</vt:lpstr>
      <vt:lpstr>UM has issued new community guidelines for using AI and GenAI</vt:lpstr>
      <vt:lpstr>Some Recommendations to Learn More about Generative AI (GenAI)</vt:lpstr>
      <vt:lpstr>Concepts from Anthropic’s AI Fluency Course: The 4 Ds</vt:lpstr>
      <vt:lpstr>Ethan Mollick’s Four Rules for Using GenAI</vt:lpstr>
      <vt:lpstr>Three GenAI Tools Recommended by Ethan Mollick</vt:lpstr>
      <vt:lpstr>New for 2026: AI Agent Tools</vt:lpstr>
      <vt:lpstr>However, there are many GenAI tools besides those three general-purpose choices:</vt:lpstr>
      <vt:lpstr>GenAI “Hallucinations”: Steven Schwartz, the Avianca Lawsuit, and ChatGPT</vt:lpstr>
      <vt:lpstr>Tips for Best Results When Using GenAI</vt:lpstr>
      <vt:lpstr>Caveats to Keep in Mind When Using GenAI</vt:lpstr>
      <vt:lpstr>The Best Way to Learn is to Use Them!</vt:lpstr>
      <vt:lpstr>NEW as of Sept. 2025: The UM Libraries AI Research Assistant</vt:lpstr>
      <vt:lpstr>The UM Libraries AI Research Assistant</vt:lpstr>
      <vt:lpstr>After Human Staffing Hours: Ask Us AI Chatbot</vt:lpstr>
      <vt:lpstr>Tips for Staying on Top of AI</vt:lpstr>
      <vt:lpstr>The key is learning how to use these GenAI tools (because they are not going away, and they will probably impact your work and your life) — and learning their strengths and weaknesses.  Thank you!  Ryan Schultz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Schultz</dc:creator>
  <cp:lastModifiedBy>Ryan Schultz</cp:lastModifiedBy>
  <cp:revision>29</cp:revision>
  <dcterms:created xsi:type="dcterms:W3CDTF">2025-07-17T17:29:41Z</dcterms:created>
  <dcterms:modified xsi:type="dcterms:W3CDTF">2026-03-06T19:49:16Z</dcterms:modified>
</cp:coreProperties>
</file>