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276" r:id="rId5"/>
    <p:sldId id="279" r:id="rId6"/>
    <p:sldId id="281" r:id="rId7"/>
    <p:sldId id="282" r:id="rId8"/>
    <p:sldId id="286" r:id="rId9"/>
    <p:sldId id="283" r:id="rId10"/>
    <p:sldId id="287" r:id="rId11"/>
    <p:sldId id="288" r:id="rId12"/>
    <p:sldId id="289" r:id="rId13"/>
    <p:sldId id="264" r:id="rId14"/>
    <p:sldId id="321" r:id="rId15"/>
    <p:sldId id="314" r:id="rId16"/>
    <p:sldId id="306" r:id="rId17"/>
    <p:sldId id="316" r:id="rId18"/>
    <p:sldId id="319" r:id="rId19"/>
    <p:sldId id="304" r:id="rId20"/>
    <p:sldId id="303" r:id="rId21"/>
    <p:sldId id="307" r:id="rId22"/>
    <p:sldId id="315" r:id="rId23"/>
    <p:sldId id="317" r:id="rId24"/>
    <p:sldId id="311" r:id="rId25"/>
    <p:sldId id="296" r:id="rId26"/>
    <p:sldId id="318" r:id="rId27"/>
    <p:sldId id="302" r:id="rId28"/>
    <p:sldId id="301" r:id="rId29"/>
    <p:sldId id="300" r:id="rId30"/>
    <p:sldId id="299" r:id="rId31"/>
    <p:sldId id="298" r:id="rId32"/>
    <p:sldId id="312" r:id="rId33"/>
    <p:sldId id="313" r:id="rId34"/>
    <p:sldId id="2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20" autoAdjust="0"/>
    <p:restoredTop sz="61783" autoAdjust="0"/>
  </p:normalViewPr>
  <p:slideViewPr>
    <p:cSldViewPr snapToGrid="0">
      <p:cViewPr varScale="1">
        <p:scale>
          <a:sx n="124" d="100"/>
          <a:sy n="124" d="100"/>
        </p:scale>
        <p:origin x="960"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5550A-68F2-4C87-B564-DE83EAD34384}" type="datetimeFigureOut">
              <a:rPr lang="en-US" smtClean="0"/>
              <a:t>3/25/26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A075F-A4DA-4B15-B945-58E549C9205B}" type="slidenum">
              <a:rPr lang="en-US" smtClean="0"/>
              <a:t>‹#›</a:t>
            </a:fld>
            <a:endParaRPr lang="en-US"/>
          </a:p>
        </p:txBody>
      </p:sp>
    </p:spTree>
    <p:extLst>
      <p:ext uri="{BB962C8B-B14F-4D97-AF65-F5344CB8AC3E}">
        <p14:creationId xmlns:p14="http://schemas.microsoft.com/office/powerpoint/2010/main" val="107072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Ryan Schultz. In my day job, I am a librarian for the Science and Technology Library at the University of Manitoba. But in my off hours, I am also a blogger who has been writing about the metaverse for eight years now. I have been in Second Life, in one avatar or another, for almost 19 years now. I like to joke that I got my Ph.D. in Virtual Worlds from the University of Second Life! </a:t>
            </a:r>
          </a:p>
          <a:p>
            <a:endParaRPr lang="en-US" dirty="0"/>
          </a:p>
          <a:p>
            <a:r>
              <a:rPr lang="en-US" dirty="0"/>
              <a:t>My talk is titled “Your Metaverse Is Too Small: How the Biases and Preconceptions of Virtual Worlds Hinder Their Use in Education.” I have 45 minutes to get through 30 slides, so I am going to move FAST. However, I will assume that my presentation will be recorded (as they usually are), and I will probably also share a copy of my slides and notes via my blog, at RyanSchultz.com, sometime after I give this talk. So, let’s get started!</a:t>
            </a:r>
          </a:p>
        </p:txBody>
      </p:sp>
      <p:sp>
        <p:nvSpPr>
          <p:cNvPr id="4" name="Slide Number Placeholder 3"/>
          <p:cNvSpPr>
            <a:spLocks noGrp="1"/>
          </p:cNvSpPr>
          <p:nvPr>
            <p:ph type="sldNum" sz="quarter" idx="5"/>
          </p:nvPr>
        </p:nvSpPr>
        <p:spPr/>
        <p:txBody>
          <a:bodyPr/>
          <a:lstStyle/>
          <a:p>
            <a:fld id="{D96A075F-A4DA-4B15-B945-58E549C9205B}" type="slidenum">
              <a:rPr lang="en-US" smtClean="0"/>
              <a:t>1</a:t>
            </a:fld>
            <a:endParaRPr lang="en-US"/>
          </a:p>
        </p:txBody>
      </p:sp>
    </p:spTree>
    <p:extLst>
      <p:ext uri="{BB962C8B-B14F-4D97-AF65-F5344CB8AC3E}">
        <p14:creationId xmlns:p14="http://schemas.microsoft.com/office/powerpoint/2010/main" val="3942739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that speech by Andy really made me think. </a:t>
            </a:r>
            <a:r>
              <a:rPr lang="en-US" b="1" dirty="0"/>
              <a:t>Andy’s presentation made me realize that most of us (including me) are still carrying around a lot of preconceptions, misconceptions, and biases when we build, use, and talk about metaverse platforms. And those biases and preconceptions cause us problems when we try to use the metaverse for educational purposes.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2959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692D0-CAA2-4A2B-EB0A-0C6D7DC4B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5CCB8-9B69-AE46-0FDD-E522D983B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EAB2A-F551-EF20-58D9-79A389E36F55}"/>
              </a:ext>
            </a:extLst>
          </p:cNvPr>
          <p:cNvSpPr>
            <a:spLocks noGrp="1"/>
          </p:cNvSpPr>
          <p:nvPr>
            <p:ph type="body" idx="1"/>
          </p:nvPr>
        </p:nvSpPr>
        <p:spPr/>
        <p:txBody>
          <a:bodyPr/>
          <a:lstStyle/>
          <a:p>
            <a:r>
              <a:rPr lang="en-US" dirty="0"/>
              <a:t>The rest of my presentation consists of some initial observations about the metaverse (my own thoughts, in four slides), and then the final section where I specifically talk about the many ways “your metaverse is too small.”</a:t>
            </a:r>
          </a:p>
          <a:p>
            <a:endParaRPr lang="en-US" dirty="0"/>
          </a:p>
        </p:txBody>
      </p:sp>
      <p:sp>
        <p:nvSpPr>
          <p:cNvPr id="4" name="Slide Number Placeholder 3">
            <a:extLst>
              <a:ext uri="{FF2B5EF4-FFF2-40B4-BE49-F238E27FC236}">
                <a16:creationId xmlns:a16="http://schemas.microsoft.com/office/drawing/2014/main" id="{9E191ED3-B7A1-B530-0C0B-015EF605C5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59379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describe the concept of a </a:t>
            </a:r>
            <a:r>
              <a:rPr lang="en-US" b="1" dirty="0"/>
              <a:t>"metaverse winter"</a:t>
            </a:r>
            <a:r>
              <a:rPr lang="en-US" dirty="0"/>
              <a:t> as a period of cooling interest and industry contraction that follows a massive hype cycle. It’s a period where the initial technological promises fail to meet expectations, leading to what the Gartner consulting group politely calls the </a:t>
            </a:r>
            <a:r>
              <a:rPr lang="en-US" b="1" dirty="0"/>
              <a:t>"trough of disillusionment.“ </a:t>
            </a:r>
            <a:r>
              <a:rPr lang="en-US" dirty="0"/>
              <a:t>I've noted that the surge in interest sparked by Facebook’s rebranding to Meta in October 2021 was short-lived. By early 2023, I observed a significant decline in visitors to my blog and a drop in public interest. I point to recent metaverse platform shutdowns, such as the shutdown of platforms like Meta’s </a:t>
            </a:r>
            <a:r>
              <a:rPr lang="en-US" b="1" dirty="0"/>
              <a:t>Horizon Workrooms</a:t>
            </a:r>
            <a:r>
              <a:rPr lang="en-US" dirty="0"/>
              <a:t> in February 2026, as evidence of the metaverse winter setting in. And I predict that only those metaverse platforms which offer </a:t>
            </a:r>
            <a:r>
              <a:rPr lang="en-US" b="1" dirty="0"/>
              <a:t>compelling use cases</a:t>
            </a:r>
            <a:r>
              <a:rPr lang="en-US" dirty="0"/>
              <a:t> and </a:t>
            </a:r>
            <a:r>
              <a:rPr lang="en-US" b="1" dirty="0"/>
              <a:t>genuine human connection</a:t>
            </a:r>
            <a:r>
              <a:rPr lang="en-US" dirty="0"/>
              <a:t> will survive to see the next boom cycle.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1644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major theme in my blog is the risk of building the metaverse on proprietary infrastructure rather than open standards. When Netflix acquired </a:t>
            </a:r>
            <a:r>
              <a:rPr lang="en-CA" i="1" dirty="0"/>
              <a:t>Ready Player Me</a:t>
            </a:r>
            <a:r>
              <a:rPr lang="en-CA" dirty="0"/>
              <a:t> recently and announced the shutdown of its avatar creation services, thousands of developers who relied on it as a foundational layer had to scramble to replace their avatar identity systems. This example shows that </a:t>
            </a:r>
            <a:r>
              <a:rPr lang="en-CA" b="1" dirty="0"/>
              <a:t>"interoperable but closed ≠ open.“ </a:t>
            </a:r>
            <a:r>
              <a:rPr lang="en-CA" dirty="0"/>
              <a:t>Ideally, the future Metaverse should rely on open world compatibility and open standards, rather than walled gardens. However, using existing game engines as a base (e.g. Unity, Unreal) is a very common time-saving measure among metaverse-building companies. Will we ever get to a truly interoperable universe of metaverse platforms? Who knows.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149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“Build it and they will come” is not a sufficient reason for a platform to exist.  </a:t>
            </a:r>
            <a:r>
              <a:rPr lang="en-US" dirty="0"/>
              <a:t>Too many developers build metaverse platforms without really stopping and asking themselves: </a:t>
            </a:r>
            <a:r>
              <a:rPr lang="en-US" b="1" dirty="0"/>
              <a:t>why do I want to do this? </a:t>
            </a:r>
            <a:r>
              <a:rPr lang="en-US" dirty="0"/>
              <a:t>This is the first of two slides where I give some examples of situations where it makes sense to use a metaverse platform. (read text on slide)</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5168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F6E664-BBAF-3DB9-6A7B-CBC61BDC8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10E39-235F-4FB9-F75E-9D3B8DD7D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4BF52-3A52-8163-E30D-97004CBAD7F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(read text on slide)</a:t>
            </a:r>
          </a:p>
          <a:p>
            <a:endParaRPr lang="en-US" dirty="0"/>
          </a:p>
          <a:p>
            <a:endParaRPr lang="en-US" b="1" dirty="0"/>
          </a:p>
        </p:txBody>
      </p:sp>
      <p:sp>
        <p:nvSpPr>
          <p:cNvPr id="4" name="Slide Number Placeholder 3">
            <a:extLst>
              <a:ext uri="{FF2B5EF4-FFF2-40B4-BE49-F238E27FC236}">
                <a16:creationId xmlns:a16="http://schemas.microsoft.com/office/drawing/2014/main" id="{66CD0376-35A0-C79F-0362-BA8B7A3134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77716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come to the part of my presentation where I specifically talk about various ways our metaverse platforms are, still, too small.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8793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Your metaverse is too small because it has too steep a learning curve. </a:t>
            </a:r>
            <a:r>
              <a:rPr lang="en-US" dirty="0"/>
              <a:t>I’ve noted that while Second Life is a perfect model of a mature, fully-evolved virtual world, it still suffers from a learning curve that is way too complicated for new users.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696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Your metaverse is too small because it has a poor fit-to-purpose. </a:t>
            </a:r>
            <a:r>
              <a:rPr lang="en-CA" dirty="0"/>
              <a:t>During the initial hype phase of Second Life, many real-world libraries set up virtual branches with great enthusiasm, but they eventually realized this approach was impractical. Once the initial novelty wore off, libraries found that their virtual services were barely being used. Most people logging into Second Life were doing so for entertainment, socializing, and other activities, not to visit or use a library. The "cost of admission was simply too high" for the average library patron. It was completely unrealistic to expect a user to download and install the client software, then spend 30 to 60 minutes learning complex navigation and teleportation controls, just to ask a simple reference question or read an </a:t>
            </a:r>
            <a:r>
              <a:rPr lang="en-CA" dirty="0" err="1"/>
              <a:t>ebook</a:t>
            </a:r>
            <a:r>
              <a:rPr lang="en-CA"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5011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Your metaverse is too small because it lacks accessibility features and excludes learners like the Deaf/</a:t>
            </a:r>
            <a:r>
              <a:rPr lang="en-CA" b="1" dirty="0" err="1"/>
              <a:t>HoH</a:t>
            </a:r>
            <a:r>
              <a:rPr lang="en-CA" b="1" dirty="0"/>
              <a:t> community. </a:t>
            </a:r>
            <a:r>
              <a:rPr lang="en-CA" dirty="0"/>
              <a:t>For example, in </a:t>
            </a:r>
            <a:r>
              <a:rPr lang="en-CA" dirty="0" err="1"/>
              <a:t>VRChat</a:t>
            </a:r>
            <a:r>
              <a:rPr lang="en-CA" dirty="0"/>
              <a:t>, users with disabilities have often been forced to rely on third-party user mods to add missing accessibility features, such as speech-to-text functionality. When </a:t>
            </a:r>
            <a:r>
              <a:rPr lang="en-CA" dirty="0" err="1"/>
              <a:t>VRChat</a:t>
            </a:r>
            <a:r>
              <a:rPr lang="en-CA" dirty="0"/>
              <a:t> implemented an "Easy Anti-Cheat" system that blocked these mods, it caused a massive community backlash from users who relied on them. Despite these problems, several metaverse platforms have thriving communities of people with disabilities. For example, there is a thriving Deaf and hard-of-hearing (d/Deaf/</a:t>
            </a:r>
            <a:r>
              <a:rPr lang="en-CA" dirty="0" err="1"/>
              <a:t>HoH</a:t>
            </a:r>
            <a:r>
              <a:rPr lang="en-CA" dirty="0"/>
              <a:t>) community within </a:t>
            </a:r>
            <a:r>
              <a:rPr lang="en-CA" dirty="0" err="1"/>
              <a:t>VRChat</a:t>
            </a:r>
            <a:r>
              <a:rPr lang="en-CA" dirty="0"/>
              <a:t> that has developed its own adapted form of sign language.</a:t>
            </a:r>
          </a:p>
          <a:p>
            <a:endParaRPr lang="en-CA"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752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inspiration for my talk today came from another keynote presentation I attended last November, which was given by the well known metaverse evangelist Andy Fidel. </a:t>
            </a:r>
          </a:p>
          <a:p>
            <a:endParaRPr lang="en-US" dirty="0"/>
          </a:p>
          <a:p>
            <a:r>
              <a:rPr lang="en-US" dirty="0"/>
              <a:t>Andy Fidel, the founder and creative lead at Spatial Networks, delivered the keynote address titled </a:t>
            </a:r>
            <a:r>
              <a:rPr lang="en-US" b="1" dirty="0"/>
              <a:t>"The State of the Metaverse in 2026"</a:t>
            </a:r>
            <a:r>
              <a:rPr lang="en-US" dirty="0"/>
              <a:t> on the ENGAGE social VR platform during the IMMERSIVE X conference on November 11th, 2025. Her presentation was kept off YouTube at her own request, though she shared her personal speech notes with me, from which I posted some excerpts on my blog.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next seven slides are quotes which I particularly enjoyed from Andy’s talk, which I also wanted to share with you. I will be referring to Andy’s comments often throughout the rest of my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732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Your metaverse is too small because it is poorly designed and Quality Assurance tested, and it might make your users sick. </a:t>
            </a:r>
            <a:r>
              <a:rPr lang="en-CA" dirty="0"/>
              <a:t>Research suggests that VR sickness affects women more frequently and severely than men, yet because the early VR community was heavily male-dominated, these concerns were often dismissed as "early days" hardware problems rather than showstopper design flaws. </a:t>
            </a:r>
            <a:r>
              <a:rPr lang="en-CA" sz="1200" kern="1200" dirty="0">
                <a:solidFill>
                  <a:schemeClr val="tx1"/>
                </a:solidFill>
                <a:effectLst/>
                <a:latin typeface="+mn-lt"/>
                <a:ea typeface="+mn-ea"/>
                <a:cs typeface="+mn-cs"/>
              </a:rPr>
              <a:t>Quality assurance (QA) in VR is significantly more difficult than in traditional software development. VR applications must deliver a stable frame rate above 72Hz to 90Hz to minimize the risk of nausea. Testing these environments requires a detailed evaluation of three-dimensional spatial audio, hand tracking accuracy, and mental strain, all of which add layers of complexity and cost that many early-stage platforms were unprepared to manage.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9251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Your metaverse is too small because it was designed by a corporate committee.</a:t>
            </a:r>
          </a:p>
          <a:p>
            <a:endParaRPr lang="en-CA" dirty="0"/>
          </a:p>
          <a:p>
            <a:r>
              <a:rPr lang="en-CA" dirty="0"/>
              <a:t>Meta’s social VR applications, Horizon Worlds and Horizon Workrooms, epitomize this problem. I described the platforms as being, quote, "even worse than boring—it's soulless." The platform looked and felt as though it was assembled by a "bureaucratic committee of engineers" who were simply completing a task to report back to their executive managers. In my opinion, the builders lacked any real understanding, appreciation, or love for what social VR can and should be. Ironically, the developers building the platform did not even bother to use it themselves.</a:t>
            </a:r>
          </a:p>
          <a:p>
            <a:endParaRPr lang="en-CA" dirty="0"/>
          </a:p>
          <a:p>
            <a:r>
              <a:rPr lang="en-CA" dirty="0"/>
              <a:t>In January 2026, Meta announced that it was shutting down Horizon Workrooms completely. Meta announced in Feb. 2026 it is shifting the focus of Horizon Worlds to be "almost exclusively mobile.” It is now being repositioned as a direct competitor to </a:t>
            </a:r>
            <a:r>
              <a:rPr lang="en-CA" b="1" dirty="0"/>
              <a:t>Roblox and Fortnite</a:t>
            </a:r>
            <a:r>
              <a:rPr lang="en-CA" dirty="0"/>
              <a:t> on mobile — and no longer as a VR social metaverse. Meta poured billions of dollars into making metaverse platforms which nobody wanted or used.</a:t>
            </a:r>
          </a:p>
          <a:p>
            <a:endParaRPr lang="en-CA"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3493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Your metaverse is too small because it requires you to use a virtual reality headset. </a:t>
            </a:r>
          </a:p>
          <a:p>
            <a:endParaRPr lang="en-US" b="1" dirty="0"/>
          </a:p>
          <a:p>
            <a:r>
              <a:rPr lang="en-US" dirty="0"/>
              <a:t>It is not a surprise that many of the most popular social VR platforms (e.g. Rec Room, </a:t>
            </a:r>
            <a:r>
              <a:rPr lang="en-US" dirty="0" err="1"/>
              <a:t>VRChat</a:t>
            </a:r>
            <a:r>
              <a:rPr lang="en-US" dirty="0"/>
              <a:t>) also allow for non-VR users to participate. </a:t>
            </a:r>
            <a:r>
              <a:rPr lang="en-CA" sz="1200" kern="1200" dirty="0">
                <a:solidFill>
                  <a:schemeClr val="tx1"/>
                </a:solidFill>
                <a:effectLst/>
                <a:latin typeface="+mn-lt"/>
                <a:ea typeface="+mn-ea"/>
                <a:cs typeface="+mn-cs"/>
              </a:rPr>
              <a:t>The VR headset market still has not taken off. </a:t>
            </a:r>
            <a:r>
              <a:rPr lang="en-US" dirty="0"/>
              <a:t>Even the best-selling Meta Quest line of wireless virtual reality headsets (which make up an estimated 70% of the global VR headset market) has sold only approximately 30 million units around the world, and many of those devices land up collecting dust after the initial novelty of the product wears off. </a:t>
            </a:r>
            <a:r>
              <a:rPr lang="en-CA" sz="1200" kern="1200" dirty="0">
                <a:solidFill>
                  <a:schemeClr val="tx1"/>
                </a:solidFill>
                <a:effectLst/>
                <a:latin typeface="+mn-lt"/>
                <a:ea typeface="+mn-ea"/>
                <a:cs typeface="+mn-cs"/>
              </a:rPr>
              <a:t>Apple's Vision Pro, launched to enormous fanfare, does not publish sales figures, but industry reporters said that the company shipped approximately 390,000 units in 2024 and approximately 90,000 units in 2025. VR hardware remains bulky, heavy, and uncomfortable for extended wear. Nausea continues to affect a significant proportion of users. A VR headset isolates the wearer from their physical surroundings and from the facial expressions of the people around them—an anti-social device, in practice, even when its purpose is socialization via social VR.</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PC-tethered VR headset market—the high-end, high-fidelity segment that many early social VR platforms had built toward—proved especially stagnant. The dream of millions of consumers owning gaming-grade PCs with tethered Oculus Rift or HTC </a:t>
            </a:r>
            <a:r>
              <a:rPr lang="en-CA" sz="1200" kern="1200" dirty="0" err="1">
                <a:solidFill>
                  <a:schemeClr val="tx1"/>
                </a:solidFill>
                <a:effectLst/>
                <a:latin typeface="+mn-lt"/>
                <a:ea typeface="+mn-ea"/>
                <a:cs typeface="+mn-cs"/>
              </a:rPr>
              <a:t>Vive</a:t>
            </a:r>
            <a:r>
              <a:rPr lang="en-CA" sz="1200" kern="1200" dirty="0">
                <a:solidFill>
                  <a:schemeClr val="tx1"/>
                </a:solidFill>
                <a:effectLst/>
                <a:latin typeface="+mn-lt"/>
                <a:ea typeface="+mn-ea"/>
                <a:cs typeface="+mn-cs"/>
              </a:rPr>
              <a:t> headsets never materialized. Even the shift to standalone headsets like the Meta Quest series failed to generate the consumer mass-market that had been anticipated. Sansar is perhaps the most instructive case study in the danger of building a platform around assumed headset adoption. Developed by Linden Lab—the company behind Second Life—Sansar was announced in 2014 and launched in beta in 2017, timed almost precisely to coincide with what seemed like the dawning of the VR era following Facebook's acquisition of Oculus. But the bet on tethered PCVR headsets never paid off. In March 2020, Linden Lab sold Sansar to a little-known startup called </a:t>
            </a:r>
            <a:r>
              <a:rPr lang="en-CA" sz="1200" kern="1200" dirty="0" err="1">
                <a:solidFill>
                  <a:schemeClr val="tx1"/>
                </a:solidFill>
                <a:effectLst/>
                <a:latin typeface="+mn-lt"/>
                <a:ea typeface="+mn-ea"/>
                <a:cs typeface="+mn-cs"/>
              </a:rPr>
              <a:t>Wookey</a:t>
            </a:r>
            <a:r>
              <a:rPr lang="en-CA" sz="1200" kern="1200" dirty="0">
                <a:solidFill>
                  <a:schemeClr val="tx1"/>
                </a:solidFill>
                <a:effectLst/>
                <a:latin typeface="+mn-lt"/>
                <a:ea typeface="+mn-ea"/>
                <a:cs typeface="+mn-cs"/>
              </a:rPr>
              <a:t> and pivoted to focus on live music events and virtual concerts, attempting to find a more sustainable niche. That hasn’t worked, either. Sansar still exists, but it is only being kept alive by volunteers at this point. </a:t>
            </a:r>
          </a:p>
          <a:p>
            <a:endParaRPr lang="en-CA" dirty="0">
              <a:effectLst/>
            </a:endParaRPr>
          </a:p>
          <a:p>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086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Research on technology adoption consistently shows that devices requiring behavioral change—for example, for VR, wearing something on your face, isolating yourself from physical surroundings—face much higher adoption friction than technologies that integrate into existing habits. The iPhone and Android phones succeeded partly because they fit into already-established phone-carrying behavior. VR headsets require building a new behavior from scratch.</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failure of the last metaverse hype cycle does not mean that immersive technology has no future. What failed was the specific prediction that millions of people would soon be spending significant time in virtual worlds accessed primarily through VR headsets; that this would create platform-scale opportunities comparable to social media or mobile devices.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(read text on slide)</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16156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Your metaverse is too small because it relies on blockchain, cryptocurrencies, and/or NFTs.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have argued that the intersection of blockchain, cryptocurrencies, and NFTs with the metaverse was and still is overwhelmingly a recipe for failure, primarily because it prioritizes financial speculation over genuine human connection and utility.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text on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61594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Your metaverse is too small because it has poor (or non-existent) safety and trust features, policies, and procedures.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history of harassment response in metaverse platforms is, in essence, an arms race between platform designers and bad actors. Technical solutions alone are not sufficient. </a:t>
            </a:r>
            <a:r>
              <a:rPr lang="en-CA" sz="1200" kern="1200" dirty="0" err="1">
                <a:solidFill>
                  <a:schemeClr val="tx1"/>
                </a:solidFill>
                <a:effectLst/>
                <a:latin typeface="+mn-lt"/>
                <a:ea typeface="+mn-ea"/>
                <a:cs typeface="+mn-cs"/>
              </a:rPr>
              <a:t>VRChat's</a:t>
            </a:r>
            <a:r>
              <a:rPr lang="en-CA" sz="1200" kern="1200" dirty="0">
                <a:solidFill>
                  <a:schemeClr val="tx1"/>
                </a:solidFill>
                <a:effectLst/>
                <a:latin typeface="+mn-lt"/>
                <a:ea typeface="+mn-ea"/>
                <a:cs typeface="+mn-cs"/>
              </a:rPr>
              <a:t> Trust and Safety system, introduced in September 2018, remains the most technically sophisticated personal safety architecture in social VR, but it continues to face users who try and find new ways to bypass it. Effective human moderation needs to be added to technical solutions for the best effect. </a:t>
            </a:r>
            <a:r>
              <a:rPr lang="en-CA" sz="1200" b="1" kern="1200" dirty="0">
                <a:solidFill>
                  <a:schemeClr val="tx1"/>
                </a:solidFill>
                <a:effectLst/>
                <a:latin typeface="+mn-lt"/>
                <a:ea typeface="+mn-ea"/>
                <a:cs typeface="+mn-cs"/>
              </a:rPr>
              <a:t>Many metaverse platforms still do not have the level of technical solutions or human moderation policies and procedures in place to deal with bad actors.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89789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kern="1200" dirty="0">
                <a:solidFill>
                  <a:schemeClr val="tx1"/>
                </a:solidFill>
                <a:effectLst/>
                <a:latin typeface="+mn-lt"/>
                <a:ea typeface="+mn-ea"/>
                <a:cs typeface="+mn-cs"/>
              </a:rPr>
              <a:t>This is a big one: your metaverse is too small because it focuses on the product rather than the community.</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 have argued that the "Build It and They Will Come" mentality is one of the most common and fatal mistakes made by metaverse developers. This approach treats a virtual world like a software product to be shipped rather than a social ecosystem to be nurtured, often resulting in expensive, technically impressive, but ultimately "empty" digital ghost towns. I documented Sansar’s early days extensively on my blog, noting that despite its incredible graphics and the backing of Linden Lab, it initially focused far too much on "the product." They built a high-fidelity engine but failed to provide the social "glue” features—like group notices, global chat or easy discovery—that allows a community to form. I’ve written that they expected the mere existence of beautiful "experiences" to draw a crowd, which didn't happen because people go to virtual worlds to be with other people, not just to look at the pretty scenery. Similarly, </a:t>
            </a:r>
            <a:r>
              <a:rPr lang="en-US" sz="1200" b="0" kern="1200" dirty="0">
                <a:solidFill>
                  <a:schemeClr val="tx1"/>
                </a:solidFill>
                <a:effectLst/>
                <a:latin typeface="+mn-lt"/>
                <a:ea typeface="+mn-ea"/>
                <a:cs typeface="+mn-cs"/>
              </a:rPr>
              <a:t>And I</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have critiqued Meta’s Horizon platforms for feeling like a "corporate version" of a social world. By focusing on the "product" (avatars, workspace integration) rather than the organic "weirdness" of community culture, it often feels sterile. </a:t>
            </a:r>
          </a:p>
          <a:p>
            <a:pPr rtl="0"/>
            <a:endParaRPr lang="en-US" sz="1200" b="1"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Andy argues that the role of a platform creator is to be a </a:t>
            </a:r>
            <a:r>
              <a:rPr lang="en-US" sz="1200" b="1" kern="1200" dirty="0">
                <a:solidFill>
                  <a:schemeClr val="tx1"/>
                </a:solidFill>
                <a:effectLst/>
                <a:latin typeface="+mn-lt"/>
                <a:ea typeface="+mn-ea"/>
                <a:cs typeface="+mn-cs"/>
              </a:rPr>
              <a:t>"host"</a:t>
            </a:r>
            <a:r>
              <a:rPr lang="en-US" sz="1200" kern="1200" dirty="0">
                <a:solidFill>
                  <a:schemeClr val="tx1"/>
                </a:solidFill>
                <a:effectLst/>
                <a:latin typeface="+mn-lt"/>
                <a:ea typeface="+mn-ea"/>
                <a:cs typeface="+mn-cs"/>
              </a:rPr>
              <a:t>, not a broadcaster. This mirrors my frustration with platforms that try to "push" content onto users instead of inviting them to gather and create their own content. While product-focused platforms chase mass-market "reach," Andy emphasizes </a:t>
            </a:r>
            <a:r>
              <a:rPr lang="en-US" sz="1200" b="1" kern="1200" dirty="0">
                <a:solidFill>
                  <a:schemeClr val="tx1"/>
                </a:solidFill>
                <a:effectLst/>
                <a:latin typeface="+mn-lt"/>
                <a:ea typeface="+mn-ea"/>
                <a:cs typeface="+mn-cs"/>
              </a:rPr>
              <a:t>resonance</a:t>
            </a:r>
            <a:r>
              <a:rPr lang="en-US" sz="1200" kern="1200" dirty="0">
                <a:solidFill>
                  <a:schemeClr val="tx1"/>
                </a:solidFill>
                <a:effectLst/>
                <a:latin typeface="+mn-lt"/>
                <a:ea typeface="+mn-ea"/>
                <a:cs typeface="+mn-cs"/>
              </a:rPr>
              <a:t>—finding the people who share your language and culture. Success isn't about the polygon-count of the world or the frames-per-second; it’s about whether a user "feels seen" in the space.</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In summary, I believe that if you focus on the "product," you build a tool; if you focus on the "community," you build a world. As I’ve documented through countless platform failures, the tools are getting easier to make, but the "heart and soul" that Andy Fidel speaks of remains the rarest and most essential ingredient.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0977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kern="1200" dirty="0">
                <a:solidFill>
                  <a:schemeClr val="tx1"/>
                </a:solidFill>
                <a:effectLst/>
                <a:latin typeface="+mn-lt"/>
                <a:ea typeface="+mn-ea"/>
                <a:cs typeface="+mn-cs"/>
              </a:rPr>
              <a:t>This is another big one: Your metaverse is too small because it has user data privacy issues, or it is based on surveillance capitalism.</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 have written extensively about the "privacy nightmare" inherent in Meta’s business models, especially with respect to its Horizon platforms. In Meta's ecosystem, privacy is essentially a "tax" that users pay to access the "free" world of Horizon Worlds, where users must consent to a level of surveillance that goes far beyond traditional web browsing. I’ve used the term </a:t>
            </a:r>
            <a:r>
              <a:rPr lang="en-US" sz="1200" b="1" kern="1200" dirty="0">
                <a:solidFill>
                  <a:schemeClr val="tx1"/>
                </a:solidFill>
                <a:effectLst/>
                <a:latin typeface="+mn-lt"/>
                <a:ea typeface="+mn-ea"/>
                <a:cs typeface="+mn-cs"/>
              </a:rPr>
              <a:t>"Surveillance Capitalism"</a:t>
            </a:r>
            <a:r>
              <a:rPr lang="en-US" sz="1200" kern="1200" dirty="0">
                <a:solidFill>
                  <a:schemeClr val="tx1"/>
                </a:solidFill>
                <a:effectLst/>
                <a:latin typeface="+mn-lt"/>
                <a:ea typeface="+mn-ea"/>
                <a:cs typeface="+mn-cs"/>
              </a:rPr>
              <a:t> to describe the business model of these platforms. In a VR headset, eye and face tracking can make your avatar look more realistic, but they also provide Meta with a lot of biometric data. How long you look at an object, how your pupils dilate, and your micro-expressions can all be used to infer your emotional state and preferences with terrifying accuracy. I’ve pointed to Meta’s past checkered history with data privacy (such as the Cambridge Analytica scandal) as a reason to be deeply skeptical of their metaverse ambitions. Meta has a long way to go before users should feel safe handing over their data to be strip-mined and sold to advertisers.</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My concerns about surveillance and data extraction align with </a:t>
            </a:r>
            <a:r>
              <a:rPr lang="en-US" sz="1200" b="1" kern="1200" dirty="0">
                <a:solidFill>
                  <a:schemeClr val="tx1"/>
                </a:solidFill>
                <a:effectLst/>
                <a:latin typeface="+mn-lt"/>
                <a:ea typeface="+mn-ea"/>
                <a:cs typeface="+mn-cs"/>
              </a:rPr>
              <a:t>Andy Fidel’s</a:t>
            </a:r>
            <a:r>
              <a:rPr lang="en-US" sz="1200" kern="1200" dirty="0">
                <a:solidFill>
                  <a:schemeClr val="tx1"/>
                </a:solidFill>
                <a:effectLst/>
                <a:latin typeface="+mn-lt"/>
                <a:ea typeface="+mn-ea"/>
                <a:cs typeface="+mn-cs"/>
              </a:rPr>
              <a:t> call for a shift in how we measure success in digital spaces. Andy argues that social metrics like "clicks" and "followers" measure visibility, not authenticity. I see surveillance capitalism as the ultimate "metrics-driven" approach, where every human movement is turned into a data point. Andy’s push for </a:t>
            </a:r>
            <a:r>
              <a:rPr lang="en-US" sz="1200" b="1" kern="1200" dirty="0">
                <a:solidFill>
                  <a:schemeClr val="tx1"/>
                </a:solidFill>
                <a:effectLst/>
                <a:latin typeface="+mn-lt"/>
                <a:ea typeface="+mn-ea"/>
                <a:cs typeface="+mn-cs"/>
              </a:rPr>
              <a:t>"presence"</a:t>
            </a:r>
            <a:r>
              <a:rPr lang="en-US" sz="1200" kern="1200" dirty="0">
                <a:solidFill>
                  <a:schemeClr val="tx1"/>
                </a:solidFill>
                <a:effectLst/>
                <a:latin typeface="+mn-lt"/>
                <a:ea typeface="+mn-ea"/>
                <a:cs typeface="+mn-cs"/>
              </a:rPr>
              <a:t> over "visibility" suggests a model where the value is the experience itself, not the data harvested from it. Andy emphasizes that we should be "architects of belonging," creating spaces that spark "conversation, connection, and care". In particular, I have often defended the right to </a:t>
            </a:r>
            <a:r>
              <a:rPr lang="en-US" sz="1200" b="1" kern="1200" dirty="0">
                <a:solidFill>
                  <a:schemeClr val="tx1"/>
                </a:solidFill>
                <a:effectLst/>
                <a:latin typeface="+mn-lt"/>
                <a:ea typeface="+mn-ea"/>
                <a:cs typeface="+mn-cs"/>
              </a:rPr>
              <a:t>pseudonymity</a:t>
            </a:r>
            <a:r>
              <a:rPr lang="en-US" sz="1200" kern="1200" dirty="0">
                <a:solidFill>
                  <a:schemeClr val="tx1"/>
                </a:solidFill>
                <a:effectLst/>
                <a:latin typeface="+mn-lt"/>
                <a:ea typeface="+mn-ea"/>
                <a:cs typeface="+mn-cs"/>
              </a:rPr>
              <a:t>. In the past, I’ve also criticized Meta’s "real name" policies, arguing that the ability to be someone else—to explore identity without it being tied back to your real-world data profile—is essential for the metaverse to be a safe "third space."</a:t>
            </a:r>
          </a:p>
          <a:p>
            <a:pPr rt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193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kern="1200" dirty="0">
                <a:solidFill>
                  <a:schemeClr val="tx1"/>
                </a:solidFill>
                <a:effectLst/>
                <a:latin typeface="+mn-lt"/>
                <a:ea typeface="+mn-ea"/>
                <a:cs typeface="+mn-cs"/>
              </a:rPr>
              <a:t>This is another big one, and particular rant of mine: your metaverse is too small because you fail to market it properly (or, in some cases, not even bother to market it at all).</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 have argued that one of the most consistent reasons for the failure of metaverse platforms is a fundamental misunderstanding of how to market a virtual world. Many companies treat these spaces like traditional consumer products or "empty boxes" for brands, rather than living social ecosystems.</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I’ve often criticized companies for ignoring the existing "metaverse citizens" in favor of a theoretical mainstream audience that doesn't yet exist or isn't interested.</a:t>
            </a:r>
          </a:p>
          <a:p>
            <a:pPr rtl="0"/>
            <a:endParaRPr lang="en-US" sz="1200" b="1"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Sansar:</a:t>
            </a:r>
            <a:r>
              <a:rPr lang="en-US" sz="1200" kern="1200" dirty="0">
                <a:solidFill>
                  <a:schemeClr val="tx1"/>
                </a:solidFill>
                <a:effectLst/>
                <a:latin typeface="+mn-lt"/>
                <a:ea typeface="+mn-ea"/>
                <a:cs typeface="+mn-cs"/>
              </a:rPr>
              <a:t> I wrote about how Sansar’s marketing early on was confusing and fragmented. Instead of leaning into the creative community that made Second Life a success, they tried to market to "experience seekers" and big-name corporate brands. I noted that by the time they realized they needed the "creators," many had already been alienated by the platform's high technical barriers and lack of social features. </a:t>
            </a:r>
          </a:p>
          <a:p>
            <a:pPr rtl="0"/>
            <a:endParaRPr lang="en-US" sz="1200" b="1"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High Fidelity:</a:t>
            </a:r>
            <a:r>
              <a:rPr lang="en-US" sz="1200" kern="1200" dirty="0">
                <a:solidFill>
                  <a:schemeClr val="tx1"/>
                </a:solidFill>
                <a:effectLst/>
                <a:latin typeface="+mn-lt"/>
                <a:ea typeface="+mn-ea"/>
                <a:cs typeface="+mn-cs"/>
              </a:rPr>
              <a:t> I documented how High Fidelity struggled to find its "market fit." They marketed the platform as a technical marvel for developers, but failed to market a compelling </a:t>
            </a:r>
            <a:r>
              <a:rPr lang="en-US" sz="1200" i="1" kern="1200" dirty="0">
                <a:solidFill>
                  <a:schemeClr val="tx1"/>
                </a:solidFill>
                <a:effectLst/>
                <a:latin typeface="+mn-lt"/>
                <a:ea typeface="+mn-ea"/>
                <a:cs typeface="+mn-cs"/>
              </a:rPr>
              <a:t>reason</a:t>
            </a:r>
            <a:r>
              <a:rPr lang="en-US" sz="1200" kern="1200" dirty="0">
                <a:solidFill>
                  <a:schemeClr val="tx1"/>
                </a:solidFill>
                <a:effectLst/>
                <a:latin typeface="+mn-lt"/>
                <a:ea typeface="+mn-ea"/>
                <a:cs typeface="+mn-cs"/>
              </a:rPr>
              <a:t> for a regular person to spend time there. By the time they pivoted to "corporate events" and "remote work," the window for building a vibrant community had closed.</a:t>
            </a:r>
          </a:p>
          <a:p>
            <a:pPr rtl="0"/>
            <a:endParaRPr lang="en-US" sz="1200" kern="1200" dirty="0">
              <a:solidFill>
                <a:schemeClr val="tx1"/>
              </a:solidFill>
              <a:effectLst/>
              <a:latin typeface="+mn-lt"/>
              <a:ea typeface="+mn-ea"/>
              <a:cs typeface="+mn-cs"/>
            </a:endParaRPr>
          </a:p>
          <a:p>
            <a:pPr rtl="0"/>
            <a:r>
              <a:rPr lang="en-US" sz="1200" b="1" kern="1200" dirty="0" err="1">
                <a:solidFill>
                  <a:schemeClr val="tx1"/>
                </a:solidFill>
                <a:effectLst/>
                <a:latin typeface="+mn-lt"/>
                <a:ea typeface="+mn-ea"/>
                <a:cs typeface="+mn-cs"/>
              </a:rPr>
              <a:t>Decentraland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have criticized platforms like </a:t>
            </a:r>
            <a:r>
              <a:rPr lang="en-US" sz="1200" kern="1200" dirty="0" err="1">
                <a:solidFill>
                  <a:schemeClr val="tx1"/>
                </a:solidFill>
                <a:effectLst/>
                <a:latin typeface="+mn-lt"/>
                <a:ea typeface="+mn-ea"/>
                <a:cs typeface="+mn-cs"/>
              </a:rPr>
              <a:t>Decentraland</a:t>
            </a:r>
            <a:r>
              <a:rPr lang="en-US" sz="1200" kern="1200" dirty="0">
                <a:solidFill>
                  <a:schemeClr val="tx1"/>
                </a:solidFill>
                <a:effectLst/>
                <a:latin typeface="+mn-lt"/>
                <a:ea typeface="+mn-ea"/>
                <a:cs typeface="+mn-cs"/>
              </a:rPr>
              <a:t> for marketing "digital scarcity" rather than "digital utility." Their PR focused on million-dollar land sales, which I argued was a terrible marketing strategy for a social world because it turned off average users and created "ghost towns" owned by speculators.</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In my blog, I have frequently pointed out that marketing often focuses on </a:t>
            </a:r>
            <a:r>
              <a:rPr lang="en-US" sz="1200" i="1" kern="1200" dirty="0">
                <a:solidFill>
                  <a:schemeClr val="tx1"/>
                </a:solidFill>
                <a:effectLst/>
                <a:latin typeface="+mn-lt"/>
                <a:ea typeface="+mn-ea"/>
                <a:cs typeface="+mn-cs"/>
              </a:rPr>
              <a:t>what</a:t>
            </a:r>
            <a:r>
              <a:rPr lang="en-US" sz="1200" kern="1200" dirty="0">
                <a:solidFill>
                  <a:schemeClr val="tx1"/>
                </a:solidFill>
                <a:effectLst/>
                <a:latin typeface="+mn-lt"/>
                <a:ea typeface="+mn-ea"/>
                <a:cs typeface="+mn-cs"/>
              </a:rPr>
              <a:t> the metaverse is (the tech, the VR, the graphics) rather than </a:t>
            </a:r>
            <a:r>
              <a:rPr lang="en-US" sz="1200" i="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anyone should care. Until social VR platforms can market a "killer app" or a clear benefit that is better than a simple web browser or Zoom call, they will continue to fail. </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Andy suggests that success should be measured by </a:t>
            </a:r>
            <a:r>
              <a:rPr lang="en-US" sz="1200" b="1" kern="1200" dirty="0">
                <a:solidFill>
                  <a:schemeClr val="tx1"/>
                </a:solidFill>
                <a:effectLst/>
                <a:latin typeface="+mn-lt"/>
                <a:ea typeface="+mn-ea"/>
                <a:cs typeface="+mn-cs"/>
              </a:rPr>
              <a:t>authenticity and resonance</a:t>
            </a:r>
            <a:r>
              <a:rPr lang="en-US" sz="1200" kern="1200" dirty="0">
                <a:solidFill>
                  <a:schemeClr val="tx1"/>
                </a:solidFill>
                <a:effectLst/>
                <a:latin typeface="+mn-lt"/>
                <a:ea typeface="+mn-ea"/>
                <a:cs typeface="+mn-cs"/>
              </a:rPr>
              <a:t> rather than mass-market reach. I’ve argued that platforms fail because their marketing is "noisy" (reach-focused) rather than "meaningful" (resonance-focused). They market the "noise" of the future instead of the "space" for connection.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44831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kern="1200" dirty="0">
                <a:solidFill>
                  <a:schemeClr val="tx1"/>
                </a:solidFill>
                <a:effectLst/>
                <a:latin typeface="+mn-lt"/>
                <a:ea typeface="+mn-ea"/>
                <a:cs typeface="+mn-cs"/>
              </a:rPr>
              <a:t>Your metaverse is too small because it excludes (or is hostile to) different cultures.</a:t>
            </a:r>
          </a:p>
          <a:p>
            <a:pPr rtl="0"/>
            <a:endParaRPr lang="en-US" sz="1200" b="1"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Please note that in this slide and the next, I am not talking about illegal </a:t>
            </a:r>
            <a:r>
              <a:rPr lang="en-US" sz="1200" b="1" kern="1200" dirty="0" err="1">
                <a:solidFill>
                  <a:schemeClr val="tx1"/>
                </a:solidFill>
                <a:effectLst/>
                <a:latin typeface="+mn-lt"/>
                <a:ea typeface="+mn-ea"/>
                <a:cs typeface="+mn-cs"/>
              </a:rPr>
              <a:t>activites</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However, please keep in mind that what is illegal sometimes depends on the jurisdiction, e.g. Russia’s laws against LGBTQ promotion. This is something that somebody far smarter than I am could create a whole separate slide presentation on! I’m just </a:t>
            </a:r>
            <a:r>
              <a:rPr lang="en-US" sz="1200" b="0" kern="1200" dirty="0" err="1">
                <a:solidFill>
                  <a:schemeClr val="tx1"/>
                </a:solidFill>
                <a:effectLst/>
                <a:latin typeface="+mn-lt"/>
                <a:ea typeface="+mn-ea"/>
                <a:cs typeface="+mn-cs"/>
              </a:rPr>
              <a:t>gonna</a:t>
            </a:r>
            <a:r>
              <a:rPr lang="en-US" sz="1200" b="0" kern="1200" dirty="0">
                <a:solidFill>
                  <a:schemeClr val="tx1"/>
                </a:solidFill>
                <a:effectLst/>
                <a:latin typeface="+mn-lt"/>
                <a:ea typeface="+mn-ea"/>
                <a:cs typeface="+mn-cs"/>
              </a:rPr>
              <a:t> mention it and move on.</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 have written frequently about the social friction and exclusion that occur when the technical evolution of a platform clashes with the identities of its users. In my blog, I’ve documented how "elitism" and "gatekeeping" can make these metaverse platforms feel hostile to the very subcultures that helped built them.</a:t>
            </a:r>
          </a:p>
          <a:p>
            <a:pPr rtl="0"/>
            <a:endParaRPr lang="en-US" sz="1200" b="1"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 have often addressed the tension in </a:t>
            </a:r>
            <a:r>
              <a:rPr lang="en-US" sz="1200" b="1" kern="1200" dirty="0">
                <a:solidFill>
                  <a:schemeClr val="tx1"/>
                </a:solidFill>
                <a:effectLst/>
                <a:latin typeface="+mn-lt"/>
                <a:ea typeface="+mn-ea"/>
                <a:cs typeface="+mn-cs"/>
              </a:rPr>
              <a:t>Second Life</a:t>
            </a:r>
            <a:r>
              <a:rPr lang="en-US" sz="1200" kern="1200" dirty="0">
                <a:solidFill>
                  <a:schemeClr val="tx1"/>
                </a:solidFill>
                <a:effectLst/>
                <a:latin typeface="+mn-lt"/>
                <a:ea typeface="+mn-ea"/>
                <a:cs typeface="+mn-cs"/>
              </a:rPr>
              <a:t> between modern, fully-mesh avatars and those who stick to "classic" (system) avatars. I’ve documented instances where users with classic, non-mesh avatars—often referred to as "noobs" or "legacy" users—are excluded from certain social circles or even banned from high-end fashion events and certain clubs. This perfectly illustrates Andy’s point that digital spaces should be designed for </a:t>
            </a:r>
            <a:r>
              <a:rPr lang="en-US" sz="1200" b="1" kern="1200" dirty="0">
                <a:solidFill>
                  <a:schemeClr val="tx1"/>
                </a:solidFill>
                <a:effectLst/>
                <a:latin typeface="+mn-lt"/>
                <a:ea typeface="+mn-ea"/>
                <a:cs typeface="+mn-cs"/>
              </a:rPr>
              <a:t>"presence" and "feeling seen"</a:t>
            </a:r>
            <a:r>
              <a:rPr lang="en-US" sz="1200" kern="1200" dirty="0">
                <a:solidFill>
                  <a:schemeClr val="tx1"/>
                </a:solidFill>
                <a:effectLst/>
                <a:latin typeface="+mn-lt"/>
                <a:ea typeface="+mn-ea"/>
                <a:cs typeface="+mn-cs"/>
              </a:rPr>
              <a:t>. When a platform’s culture discriminates on the basis of how you look, it fails to be a space where everyone is "invited to gather" based on common interests.</a:t>
            </a:r>
          </a:p>
          <a:p>
            <a:pPr rtl="0"/>
            <a:endParaRPr lang="en-US" sz="1200" b="1"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I’ve written about how </a:t>
            </a:r>
            <a:r>
              <a:rPr lang="en-US" sz="1200" kern="1200" dirty="0" err="1">
                <a:solidFill>
                  <a:schemeClr val="tx1"/>
                </a:solidFill>
                <a:effectLst/>
                <a:latin typeface="+mn-lt"/>
                <a:ea typeface="+mn-ea"/>
                <a:cs typeface="+mn-cs"/>
              </a:rPr>
              <a:t>furries</a:t>
            </a:r>
            <a:r>
              <a:rPr lang="en-US" sz="1200" kern="1200" dirty="0">
                <a:solidFill>
                  <a:schemeClr val="tx1"/>
                </a:solidFill>
                <a:effectLst/>
                <a:latin typeface="+mn-lt"/>
                <a:ea typeface="+mn-ea"/>
                <a:cs typeface="+mn-cs"/>
              </a:rPr>
              <a:t> often have to create their own "walled gardens" or private niche worlds to avoid harassment. I’ve argued that platforms like </a:t>
            </a:r>
            <a:r>
              <a:rPr lang="en-US" sz="1200" b="1" kern="1200" dirty="0">
                <a:solidFill>
                  <a:schemeClr val="tx1"/>
                </a:solidFill>
                <a:effectLst/>
                <a:latin typeface="+mn-lt"/>
                <a:ea typeface="+mn-ea"/>
                <a:cs typeface="+mn-cs"/>
              </a:rPr>
              <a:t>Resonite, </a:t>
            </a:r>
            <a:r>
              <a:rPr lang="en-US" sz="1200" b="1" kern="1200" dirty="0" err="1">
                <a:solidFill>
                  <a:schemeClr val="tx1"/>
                </a:solidFill>
                <a:effectLst/>
                <a:latin typeface="+mn-lt"/>
                <a:ea typeface="+mn-ea"/>
                <a:cs typeface="+mn-cs"/>
              </a:rPr>
              <a:t>VRChat</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Second Life</a:t>
            </a:r>
            <a:r>
              <a:rPr lang="en-US" sz="1200" kern="1200" dirty="0">
                <a:solidFill>
                  <a:schemeClr val="tx1"/>
                </a:solidFill>
                <a:effectLst/>
                <a:latin typeface="+mn-lt"/>
                <a:ea typeface="+mn-ea"/>
                <a:cs typeface="+mn-cs"/>
              </a:rPr>
              <a:t> thrive because of this diversity, yet the platforms themselves often struggle to protect these niche communities from the "noise" of bad actors. </a:t>
            </a:r>
            <a:r>
              <a:rPr lang="en-US" sz="1200" kern="1200" dirty="0" err="1">
                <a:solidFill>
                  <a:schemeClr val="tx1"/>
                </a:solidFill>
                <a:effectLst/>
                <a:latin typeface="+mn-lt"/>
                <a:ea typeface="+mn-ea"/>
                <a:cs typeface="+mn-cs"/>
              </a:rPr>
              <a:t>Furries</a:t>
            </a:r>
            <a:r>
              <a:rPr lang="en-US" sz="1200" kern="1200" dirty="0">
                <a:solidFill>
                  <a:schemeClr val="tx1"/>
                </a:solidFill>
                <a:effectLst/>
                <a:latin typeface="+mn-lt"/>
                <a:ea typeface="+mn-ea"/>
                <a:cs typeface="+mn-cs"/>
              </a:rPr>
              <a:t> are often the "early adopters" who push the boundaries of avatar tech. By being unfriendly to them, platforms are essentially pushing away their most skilled content creators. I mean, Resonite was essentially built by </a:t>
            </a:r>
            <a:r>
              <a:rPr lang="en-US" sz="1200" kern="1200" dirty="0" err="1">
                <a:solidFill>
                  <a:schemeClr val="tx1"/>
                </a:solidFill>
                <a:effectLst/>
                <a:latin typeface="+mn-lt"/>
                <a:ea typeface="+mn-ea"/>
                <a:cs typeface="+mn-cs"/>
              </a:rPr>
              <a:t>furries</a:t>
            </a:r>
            <a:r>
              <a:rPr lang="en-US" sz="1200" kern="1200" dirty="0">
                <a:solidFill>
                  <a:schemeClr val="tx1"/>
                </a:solidFill>
                <a:effectLst/>
                <a:latin typeface="+mn-lt"/>
                <a:ea typeface="+mn-ea"/>
                <a:cs typeface="+mn-cs"/>
              </a:rPr>
              <a:t>! Andy argues that </a:t>
            </a:r>
            <a:r>
              <a:rPr lang="en-US" sz="1200" b="1" kern="1200" dirty="0">
                <a:solidFill>
                  <a:schemeClr val="tx1"/>
                </a:solidFill>
                <a:effectLst/>
                <a:latin typeface="+mn-lt"/>
                <a:ea typeface="+mn-ea"/>
                <a:cs typeface="+mn-cs"/>
              </a:rPr>
              <a:t>"niche is becoming mainstream"</a:t>
            </a:r>
            <a:r>
              <a:rPr lang="en-US" sz="1200" kern="1200" dirty="0">
                <a:solidFill>
                  <a:schemeClr val="tx1"/>
                </a:solidFill>
                <a:effectLst/>
                <a:latin typeface="+mn-lt"/>
                <a:ea typeface="+mn-ea"/>
                <a:cs typeface="+mn-cs"/>
              </a:rPr>
              <a:t> and that we are moving toward a </a:t>
            </a:r>
            <a:r>
              <a:rPr lang="en-US" sz="1200" b="1" kern="1200" dirty="0">
                <a:solidFill>
                  <a:schemeClr val="tx1"/>
                </a:solidFill>
                <a:effectLst/>
                <a:latin typeface="+mn-lt"/>
                <a:ea typeface="+mn-ea"/>
                <a:cs typeface="+mn-cs"/>
              </a:rPr>
              <a:t>"constellation of worlds</a:t>
            </a:r>
            <a:r>
              <a:rPr lang="en-US" sz="1200" kern="1200" dirty="0">
                <a:solidFill>
                  <a:schemeClr val="tx1"/>
                </a:solidFill>
                <a:effectLst/>
                <a:latin typeface="+mn-lt"/>
                <a:ea typeface="+mn-ea"/>
                <a:cs typeface="+mn-cs"/>
              </a:rPr>
              <a:t>. The furry community is a prime example of a "micro-community" that prioritizes "identity and culture". If a platform is unfriendly to them, it is failing at being an "architect of belonging".</a:t>
            </a:r>
          </a:p>
          <a:p>
            <a:pPr rtl="0"/>
            <a:endParaRPr lang="en-US" sz="1200" b="1"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The "Corporate" vs. "Human" Conflict:</a:t>
            </a:r>
            <a:r>
              <a:rPr lang="en-US" sz="1200" kern="1200" dirty="0">
                <a:solidFill>
                  <a:schemeClr val="tx1"/>
                </a:solidFill>
                <a:effectLst/>
                <a:latin typeface="+mn-lt"/>
                <a:ea typeface="+mn-ea"/>
                <a:cs typeface="+mn-cs"/>
              </a:rPr>
              <a:t> I’ve critiqued platforms like </a:t>
            </a:r>
            <a:r>
              <a:rPr lang="en-US" sz="1200" b="1" kern="1200" dirty="0">
                <a:solidFill>
                  <a:schemeClr val="tx1"/>
                </a:solidFill>
                <a:effectLst/>
                <a:latin typeface="+mn-lt"/>
                <a:ea typeface="+mn-ea"/>
                <a:cs typeface="+mn-cs"/>
              </a:rPr>
              <a:t>Horizon Worlds</a:t>
            </a:r>
            <a:r>
              <a:rPr lang="en-US" sz="1200" kern="1200" dirty="0">
                <a:solidFill>
                  <a:schemeClr val="tx1"/>
                </a:solidFill>
                <a:effectLst/>
                <a:latin typeface="+mn-lt"/>
                <a:ea typeface="+mn-ea"/>
                <a:cs typeface="+mn-cs"/>
              </a:rPr>
              <a:t> for being unfriendly to the "weird and wonderful" aspects of internet culture. By imposing strict, corporate-friendly and family-friendly policies, they often erase the authentic "community-coded" spaces that Andy Fidel advocates for.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804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Andy Fidel explains that the metaverse is shifting away from massive, centralized platforms toward </a:t>
            </a:r>
            <a:r>
              <a:rPr lang="en-US" b="1" dirty="0"/>
              <a:t>niche communities</a:t>
            </a:r>
            <a:r>
              <a:rPr lang="en-US" dirty="0"/>
              <a:t>. Rather than one single Metaverse, Andy imagines a future with a </a:t>
            </a:r>
            <a:r>
              <a:rPr lang="en-US" b="1" dirty="0"/>
              <a:t>"constellation of worlds"</a:t>
            </a:r>
            <a:r>
              <a:rPr lang="en-US" dirty="0"/>
              <a:t> or a Multiverse that merges physical, digital, and immersive spaces. She also talked a bit about how the creation tools are becoming better, which means everyone will soon be able to build their own virtual worlds, create their own niche.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3377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this is a controversial one: your metaverse is too small because it does not permit adult content. </a:t>
            </a:r>
          </a:p>
          <a:p>
            <a:endParaRPr lang="en-US" b="1" dirty="0"/>
          </a:p>
          <a:p>
            <a:r>
              <a:rPr lang="en-US" b="1" dirty="0"/>
              <a:t>Now, I do want to state that in some educational applications of the metaverse (especially those intended for children and teenagers i.e. K-12 education), a ban on adult content is necessary. </a:t>
            </a:r>
            <a:r>
              <a:rPr lang="en-US" b="0" dirty="0"/>
              <a:t>However, in any institution of higher learning (e.g. a university). you will find faculty, staff, and students teaching about, learning about, and doing research on topics which may include controversial or adult topics. </a:t>
            </a:r>
            <a:r>
              <a:rPr lang="en-US" dirty="0"/>
              <a:t>I have argued that one of the most significant strategic errors a metaverse platform can make is the outright refusal to host adult content (or do some other sort of heavy-handed sanitization of adult content, like imposing baked-on underwear on the base male and female adult avatars). In my blog, I’ve pointed out that </a:t>
            </a:r>
            <a:r>
              <a:rPr lang="en-US" b="1" dirty="0"/>
              <a:t>for some successful virtual worlds, adult communities are not just a niche—they are the economic and social engine that keeps the lights on. </a:t>
            </a:r>
            <a:r>
              <a:rPr lang="en-US" dirty="0"/>
              <a:t>I have frequently cited </a:t>
            </a:r>
            <a:r>
              <a:rPr lang="en-US" b="1" dirty="0"/>
              <a:t>Second Life</a:t>
            </a:r>
            <a:r>
              <a:rPr lang="en-US" dirty="0"/>
              <a:t> as the prime example of a platform that understands the value of adult content. On my blog, I’ve noted that the adult-rated regions of Second Life generate a good portion of the platform’s revenue through land tier fees and the sale of virtual goods (clothing, skins, animations). In contrast, I wrote about </a:t>
            </a:r>
            <a:r>
              <a:rPr lang="en-US" b="1" dirty="0"/>
              <a:t>Sansar’s</a:t>
            </a:r>
            <a:r>
              <a:rPr lang="en-US" dirty="0"/>
              <a:t> early decision to strictly moderate content and its struggle to establish a clear policy on adult material. I argued that by trying to keep the platform "brand-safe" for corporate partners, they essentially "cut off their nose to spite their face," alienating a potential demographic of creators and consumers who were ready to spend money on higher-fidelity adult experiences. And the corporate clients never came anyway!!</a:t>
            </a:r>
          </a:p>
          <a:p>
            <a:endParaRPr lang="en-US" dirty="0"/>
          </a:p>
          <a:p>
            <a:r>
              <a:rPr lang="en-US" dirty="0"/>
              <a:t>I believe that the ability to explore one’s identity—including its sexual or adult aspects—is fundamental to the metaverse experience. For example, both Second Life and </a:t>
            </a:r>
            <a:r>
              <a:rPr lang="en-US" dirty="0" err="1"/>
              <a:t>VRChat</a:t>
            </a:r>
            <a:r>
              <a:rPr lang="en-US" dirty="0"/>
              <a:t> tend to attract the trans community, giving them a way to experiment with how they represent themselves in a way that might be difficult or impossible to do in real life (particularly at a time when trans people are increasingly under attack in certain jurisdictions). </a:t>
            </a:r>
            <a:r>
              <a:rPr lang="en-US" b="0" dirty="0"/>
              <a:t>Platforms </a:t>
            </a:r>
            <a:r>
              <a:rPr lang="en-US" dirty="0"/>
              <a:t>that ban adult content often end up banning people by extension. If a platform’s moderation is too aggressive, it can lead to the marginalization of subcultures (like the furry community or the trans community) who use virtual worlds as a safe space for exploration. This aligns with Andy’s focus on </a:t>
            </a:r>
            <a:r>
              <a:rPr lang="en-US" b="1" dirty="0"/>
              <a:t>"presence" and "feeling seen"</a:t>
            </a:r>
            <a:r>
              <a:rPr lang="en-US" dirty="0"/>
              <a:t>. Andy argues that gathering spaces should be "smaller, weirder," and more human. I have argued that by refusing to host adult content, platforms are choosing "corporate safety" over "human authenticity." They are creating "noise" for brands rather than "spaces that matter" to real people.</a:t>
            </a:r>
          </a:p>
          <a:p>
            <a:endParaRPr lang="en-US" b="1" dirty="0"/>
          </a:p>
          <a:p>
            <a:r>
              <a:rPr lang="en-US" dirty="0"/>
              <a:t>One of my core arguments is that you cannot impose a culture on a virtual world; the users bring the culture with them. I’ve pointed out that </a:t>
            </a:r>
            <a:r>
              <a:rPr lang="en-US" b="1" dirty="0"/>
              <a:t>in almost every successful social VR platform (like </a:t>
            </a:r>
            <a:r>
              <a:rPr lang="en-US" b="1" dirty="0" err="1"/>
              <a:t>VRChat</a:t>
            </a:r>
            <a:r>
              <a:rPr lang="en-US" b="1" dirty="0"/>
              <a:t>), "NSFW" content and communities exist regardless of official policies.</a:t>
            </a:r>
            <a:r>
              <a:rPr lang="en-US" dirty="0"/>
              <a:t> Trying to ban these things is like trying to stop the tide with a broom. Platforms that fight their own communities on this issue usually lose the "heart and soul" that Andy Fidel says is required for a space to be successful. Andy speaks about </a:t>
            </a:r>
            <a:r>
              <a:rPr lang="en-US" b="1" dirty="0"/>
              <a:t>"architecting belonging"</a:t>
            </a:r>
            <a:r>
              <a:rPr lang="en-US" dirty="0"/>
              <a:t> and building spaces like cities. A real-life city has red-light districts, gay bathhouses, private clubs, and adult stores. By refusing to allow these "niche micro-communities" to exist, platform owners are failing to be the architects of a </a:t>
            </a:r>
            <a:r>
              <a:rPr lang="en-US" i="1" dirty="0"/>
              <a:t>real</a:t>
            </a:r>
            <a:r>
              <a:rPr lang="en-US" dirty="0"/>
              <a:t> society and are instead acting as corporate landlords of a sanitized shopping mall.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23736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end of my rant! Thank you for listening. I think that the best way to reach me is to join the 700-odd people on the Discord server attached to my blog at RyanSchultz.com. There’s a link to join the Discord on my website, and I have cut and pasted a join link on this slide. We tend to have some discussions about the metaverse there, and you’re welcome to join us! </a:t>
            </a:r>
          </a:p>
          <a:p>
            <a:endParaRPr lang="en-US" dirty="0"/>
          </a:p>
          <a:p>
            <a:r>
              <a:rPr lang="en-US" dirty="0"/>
              <a:t>We can have a quick Q&amp;A now if </a:t>
            </a:r>
            <a:r>
              <a:rPr lang="en-US"/>
              <a:t>there’s time. </a:t>
            </a:r>
            <a:endParaRPr lang="en-US" dirty="0"/>
          </a:p>
        </p:txBody>
      </p:sp>
      <p:sp>
        <p:nvSpPr>
          <p:cNvPr id="4" name="Slide Number Placeholder 3"/>
          <p:cNvSpPr>
            <a:spLocks noGrp="1"/>
          </p:cNvSpPr>
          <p:nvPr>
            <p:ph type="sldNum" sz="quarter" idx="5"/>
          </p:nvPr>
        </p:nvSpPr>
        <p:spPr/>
        <p:txBody>
          <a:bodyPr/>
          <a:lstStyle/>
          <a:p>
            <a:fld id="{D96A075F-A4DA-4B15-B945-58E549C9205B}" type="slidenum">
              <a:rPr lang="en-US" smtClean="0"/>
              <a:t>31</a:t>
            </a:fld>
            <a:endParaRPr lang="en-US"/>
          </a:p>
        </p:txBody>
      </p:sp>
    </p:spTree>
    <p:extLst>
      <p:ext uri="{BB962C8B-B14F-4D97-AF65-F5344CB8AC3E}">
        <p14:creationId xmlns:p14="http://schemas.microsoft.com/office/powerpoint/2010/main" val="213974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text on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302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Gathering spaces are becoming smaller, "weirder," and more human, with identity and culture at their core. (read rest of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5715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Andy stated that in </a:t>
            </a:r>
            <a:r>
              <a:rPr lang="en-US" dirty="0"/>
              <a:t>the metaverse, the audience "is the algorithm," and community-generated content </a:t>
            </a:r>
            <a:r>
              <a:rPr lang="en-US" b="1" i="1" dirty="0"/>
              <a:t>is</a:t>
            </a:r>
            <a:r>
              <a:rPr lang="en-US" b="1" dirty="0"/>
              <a:t> </a:t>
            </a:r>
            <a:r>
              <a:rPr lang="en-US" dirty="0"/>
              <a:t>the content. Instead of just passive watching a story, community members step into and shape it, </a:t>
            </a:r>
            <a:r>
              <a:rPr lang="en-US" b="1" i="1" dirty="0"/>
              <a:t>co-create it </a:t>
            </a:r>
            <a:r>
              <a:rPr lang="en-US" dirty="0"/>
              <a:t>together. For those who build these spaces, the role has shifted from broadcasting to "hosting" and "co-building community". (read </a:t>
            </a:r>
            <a:r>
              <a:rPr lang="en-US" dirty="0" err="1"/>
              <a:t>AltspaceVR</a:t>
            </a:r>
            <a:r>
              <a:rPr lang="en-US" dirty="0"/>
              <a:t> quote from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344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text on slide) The goal of a community should be resonance—finding a "tribe" through shared language and culture—rather than simply "going wide" or going viral.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1469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text on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2264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she issued a call to action for developers and creators to approach virtual world-building with the same care used in urban planning. (read text on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A458C6-9807-4E18-905E-5505C081787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638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106F-A246-2E48-9544-E8146AB80C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229C53-2CA9-764A-93AB-ECAD546B0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6C782C-8745-7347-B6AC-4D8772289B98}"/>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5" name="Footer Placeholder 4">
            <a:extLst>
              <a:ext uri="{FF2B5EF4-FFF2-40B4-BE49-F238E27FC236}">
                <a16:creationId xmlns:a16="http://schemas.microsoft.com/office/drawing/2014/main" id="{0A1CFD0D-118D-4441-A91C-1B836A28AA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CB8388-0632-6942-96AC-2D619404EDCE}"/>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200482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9CC8-54DA-0A42-9DA3-C9E7FB11FD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1DD596-2259-614F-A986-3F25CF600F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A5B1C8-F927-B147-8326-E3862924A8F1}"/>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5" name="Footer Placeholder 4">
            <a:extLst>
              <a:ext uri="{FF2B5EF4-FFF2-40B4-BE49-F238E27FC236}">
                <a16:creationId xmlns:a16="http://schemas.microsoft.com/office/drawing/2014/main" id="{EC0B53A9-157A-9941-B952-607DAB5FA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F697C-66DE-734A-9CA9-579BCEA17025}"/>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298349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FAABD5-DA08-A547-B641-D0E0889172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B8267B-68DB-BD49-A9B4-434AE7BB23F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D5EC-A445-FF43-82E6-1E7554A5DCB3}"/>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5" name="Footer Placeholder 4">
            <a:extLst>
              <a:ext uri="{FF2B5EF4-FFF2-40B4-BE49-F238E27FC236}">
                <a16:creationId xmlns:a16="http://schemas.microsoft.com/office/drawing/2014/main" id="{5A76C67B-5186-6A4F-8CC0-6CBFEB118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F1686-2B7E-F34D-B970-CC7FA2D3BC5B}"/>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19815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EA2F-4473-0948-AB43-EBE335118A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08B151-747D-604F-903D-9A920F3178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47E0C-8A67-AE45-9E33-B90E65F82661}"/>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5" name="Footer Placeholder 4">
            <a:extLst>
              <a:ext uri="{FF2B5EF4-FFF2-40B4-BE49-F238E27FC236}">
                <a16:creationId xmlns:a16="http://schemas.microsoft.com/office/drawing/2014/main" id="{702C27D1-B1FA-884E-BB86-6AA912AD2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0875C-8A74-6B43-8AF6-63659F8EC74F}"/>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757994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3F97-6513-314A-BEB3-8AC3A43CEF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AC1008-6364-A640-BA0B-D8775884B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5AB27E-7D19-9148-AFBE-D10DF7C15B9E}"/>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5" name="Footer Placeholder 4">
            <a:extLst>
              <a:ext uri="{FF2B5EF4-FFF2-40B4-BE49-F238E27FC236}">
                <a16:creationId xmlns:a16="http://schemas.microsoft.com/office/drawing/2014/main" id="{FF17AB2F-DBDD-3343-AB56-539EF251B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2543B-D933-004D-99FF-224DE8B9700E}"/>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3398899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E5657-C487-1D4B-9C65-4DD0F323D1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F2E6E-20E6-9043-A03F-A481416CA8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CB42E3-D2BE-6F4D-92FC-1494FD65C1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A5245B-18BD-FF4F-92B6-242006FB81F1}"/>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6" name="Footer Placeholder 5">
            <a:extLst>
              <a:ext uri="{FF2B5EF4-FFF2-40B4-BE49-F238E27FC236}">
                <a16:creationId xmlns:a16="http://schemas.microsoft.com/office/drawing/2014/main" id="{BE081255-874F-754B-A47E-861DA0CD1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E19D76-7CF9-AC46-8DF1-89FFCD7B2D7E}"/>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654775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E17C-5F89-8D43-BA72-7627FFCB12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969009-5908-0446-A2D3-27CA7612D7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2A4F87B-6AD1-4F41-B65A-1712AF5CC5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BD845-9E91-C744-AC94-1F3B0763A6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5476AE-7625-BD41-9CA9-51364370D3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E53358-AC69-5B4B-A141-FBCF7AC85089}"/>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8" name="Footer Placeholder 7">
            <a:extLst>
              <a:ext uri="{FF2B5EF4-FFF2-40B4-BE49-F238E27FC236}">
                <a16:creationId xmlns:a16="http://schemas.microsoft.com/office/drawing/2014/main" id="{D9FCEA71-D074-9149-9053-65C6E547F0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C57ED6-3E53-184B-96E1-A81C0B366A20}"/>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50719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7104-1EED-AC46-9BFE-74C4C89738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CA8C08-9E8C-6741-A2F0-5FAB6AE5E4F9}"/>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4" name="Footer Placeholder 3">
            <a:extLst>
              <a:ext uri="{FF2B5EF4-FFF2-40B4-BE49-F238E27FC236}">
                <a16:creationId xmlns:a16="http://schemas.microsoft.com/office/drawing/2014/main" id="{2AD7E1B8-2D7B-4548-B1EC-8C766C92D9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E0B748-F1C5-8749-8C42-DAC929DFFC5F}"/>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75587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FE7249-F53D-4B4D-A448-22699C3D26CB}"/>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3" name="Footer Placeholder 2">
            <a:extLst>
              <a:ext uri="{FF2B5EF4-FFF2-40B4-BE49-F238E27FC236}">
                <a16:creationId xmlns:a16="http://schemas.microsoft.com/office/drawing/2014/main" id="{54682F3B-F381-C642-956B-8B897A4E6B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599A17-3A94-2D4B-863A-D140FD43EA0B}"/>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2932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8CEF-1C51-8C45-A4DD-823EF2ED1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E374CA-1122-FA4B-B960-C80ADBD8CF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EA1D2F-31D9-944B-9E05-A6DF632D8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38C1F2-E75A-7847-BE97-4BAFD26A3C17}"/>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6" name="Footer Placeholder 5">
            <a:extLst>
              <a:ext uri="{FF2B5EF4-FFF2-40B4-BE49-F238E27FC236}">
                <a16:creationId xmlns:a16="http://schemas.microsoft.com/office/drawing/2014/main" id="{87989FF9-DBBA-CD42-95A8-C1446B010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18F56-7D9A-9D48-8FD1-C96B13CCAF54}"/>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250598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687D9-2240-8D42-BF6D-3237D5EF1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33825A-5AFC-8A42-93C4-F00E40A0FD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F956E5-5DA8-AB49-9E03-65283DF2A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8163D5-4687-C243-A8A2-0650A7887076}"/>
              </a:ext>
            </a:extLst>
          </p:cNvPr>
          <p:cNvSpPr>
            <a:spLocks noGrp="1"/>
          </p:cNvSpPr>
          <p:nvPr>
            <p:ph type="dt" sz="half" idx="10"/>
          </p:nvPr>
        </p:nvSpPr>
        <p:spPr/>
        <p:txBody>
          <a:bodyPr/>
          <a:lstStyle/>
          <a:p>
            <a:fld id="{37A2730A-859E-B540-ADF3-E97069AD1FDB}" type="datetimeFigureOut">
              <a:rPr lang="en-US" smtClean="0"/>
              <a:t>3/25/26</a:t>
            </a:fld>
            <a:endParaRPr lang="en-US"/>
          </a:p>
        </p:txBody>
      </p:sp>
      <p:sp>
        <p:nvSpPr>
          <p:cNvPr id="6" name="Footer Placeholder 5">
            <a:extLst>
              <a:ext uri="{FF2B5EF4-FFF2-40B4-BE49-F238E27FC236}">
                <a16:creationId xmlns:a16="http://schemas.microsoft.com/office/drawing/2014/main" id="{38300BF0-29B6-B343-A484-59353A8AC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8E5C9-1065-5147-B725-91FB99153EC6}"/>
              </a:ext>
            </a:extLst>
          </p:cNvPr>
          <p:cNvSpPr>
            <a:spLocks noGrp="1"/>
          </p:cNvSpPr>
          <p:nvPr>
            <p:ph type="sldNum" sz="quarter" idx="12"/>
          </p:nvPr>
        </p:nvSpPr>
        <p:spPr/>
        <p:txBody>
          <a:bodyPr/>
          <a:lstStyle/>
          <a:p>
            <a:fld id="{8E05DC9C-C50D-D242-B083-59CEE07163F1}" type="slidenum">
              <a:rPr lang="en-US" smtClean="0"/>
              <a:t>‹#›</a:t>
            </a:fld>
            <a:endParaRPr lang="en-US"/>
          </a:p>
        </p:txBody>
      </p:sp>
    </p:spTree>
    <p:extLst>
      <p:ext uri="{BB962C8B-B14F-4D97-AF65-F5344CB8AC3E}">
        <p14:creationId xmlns:p14="http://schemas.microsoft.com/office/powerpoint/2010/main" val="1135866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B1628"/>
            </a:gs>
            <a:gs pos="50000">
              <a:srgbClr val="0F2240"/>
            </a:gs>
            <a:gs pos="100000">
              <a:srgbClr val="162D50"/>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0B6787-B51F-DB42-9E52-63E10EB865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B9472-27F5-2144-BCEC-3E0A96761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352788-8A6E-D24F-82D2-F38C9E41A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2730A-859E-B540-ADF3-E97069AD1FDB}" type="datetimeFigureOut">
              <a:rPr lang="en-US" smtClean="0"/>
              <a:t>3/25/26</a:t>
            </a:fld>
            <a:endParaRPr lang="en-US"/>
          </a:p>
        </p:txBody>
      </p:sp>
      <p:sp>
        <p:nvSpPr>
          <p:cNvPr id="5" name="Footer Placeholder 4">
            <a:extLst>
              <a:ext uri="{FF2B5EF4-FFF2-40B4-BE49-F238E27FC236}">
                <a16:creationId xmlns:a16="http://schemas.microsoft.com/office/drawing/2014/main" id="{A81DDB45-653D-0C49-B78E-967549C7BA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ADC715-0B9A-0348-A62C-3F8BCE535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5DC9C-C50D-D242-B083-59CEE07163F1}" type="slidenum">
              <a:rPr lang="en-US" smtClean="0"/>
              <a:t>‹#›</a:t>
            </a:fld>
            <a:endParaRPr lang="en-US"/>
          </a:p>
        </p:txBody>
      </p:sp>
      <p:sp>
        <p:nvSpPr>
          <p:cNvPr id="900" name="AccentLineBottom"/>
          <p:cNvSpPr/>
          <p:nvPr userDrawn="1"/>
        </p:nvSpPr>
        <p:spPr>
          <a:xfrm>
            <a:off x="0" y="6583680"/>
            <a:ext cx="12192000" cy="45720"/>
          </a:xfrm>
          <a:prstGeom prst="rect">
            <a:avLst/>
          </a:prstGeom>
          <a:gradFill>
            <a:gsLst>
              <a:gs pos="0">
                <a:srgbClr val="3B82F6"/>
              </a:gs>
              <a:gs pos="50000">
                <a:srgbClr val="06B6D4"/>
              </a:gs>
              <a:gs pos="100000">
                <a:srgbClr val="8B5CF6"/>
              </a:gs>
            </a:gsLst>
            <a:lin ang="0" scaled="1"/>
          </a:gradFill>
          <a:ln w="0">
            <a:noFill/>
          </a:ln>
        </p:spPr>
        <p:txBody>
          <a:bodyPr/>
          <a:lstStyle/>
          <a:p>
            <a:endParaRPr lang="en-US"/>
          </a:p>
        </p:txBody>
      </p:sp>
      <p:sp>
        <p:nvSpPr>
          <p:cNvPr id="901" name="AccentCircle"/>
          <p:cNvSpPr/>
          <p:nvPr userDrawn="1"/>
        </p:nvSpPr>
        <p:spPr>
          <a:xfrm>
            <a:off x="11100000" y="-200000"/>
            <a:ext cx="1500000" cy="1500000"/>
          </a:xfrm>
          <a:prstGeom prst="ellipse">
            <a:avLst/>
          </a:prstGeom>
          <a:solidFill>
            <a:srgbClr val="3B82F6">
              <a:alpha val="8000"/>
            </a:srgbClr>
          </a:solidFill>
          <a:ln w="0">
            <a:noFill/>
          </a:ln>
        </p:spPr>
        <p:txBody>
          <a:bodyPr/>
          <a:lstStyle/>
          <a:p>
            <a:endParaRPr lang="en-US"/>
          </a:p>
        </p:txBody>
      </p:sp>
      <p:sp>
        <p:nvSpPr>
          <p:cNvPr id="902" name="AccentCircle2"/>
          <p:cNvSpPr/>
          <p:nvPr userDrawn="1"/>
        </p:nvSpPr>
        <p:spPr>
          <a:xfrm>
            <a:off x="-400000" y="5500000"/>
            <a:ext cx="2000000" cy="2000000"/>
          </a:xfrm>
          <a:prstGeom prst="ellipse">
            <a:avLst/>
          </a:prstGeom>
          <a:solidFill>
            <a:srgbClr val="8B5CF6">
              <a:alpha val="5000"/>
            </a:srgbClr>
          </a:solidFill>
          <a:ln w="0">
            <a:noFill/>
          </a:ln>
        </p:spPr>
        <p:txBody>
          <a:bodyPr/>
          <a:lstStyle/>
          <a:p>
            <a:endParaRPr lang="en-US"/>
          </a:p>
        </p:txBody>
      </p:sp>
    </p:spTree>
    <p:extLst>
      <p:ext uri="{BB962C8B-B14F-4D97-AF65-F5344CB8AC3E}">
        <p14:creationId xmlns:p14="http://schemas.microsoft.com/office/powerpoint/2010/main" val="2844738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F0F4F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D0DAE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D0DAE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D0DAE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D0DAE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D0DAE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D0DAE8"/>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D0DAE8"/>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D0DAE8"/>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D0DAE8"/>
          </a:solidFill>
          <a:latin typeface="+mn-lt"/>
          <a:ea typeface="+mn-ea"/>
          <a:cs typeface="+mn-cs"/>
        </a:defRPr>
      </a:lvl9pPr>
    </p:bodyStyle>
    <p:otherStyle>
      <a:defPPr>
        <a:defRPr lang="en-US">
          <a:solidFill>
            <a:srgbClr val="D0DAE8"/>
          </a:solidFill>
        </a:defRPr>
      </a:defPPr>
      <a:lvl1pPr marL="0" algn="l" defTabSz="914400" rtl="0" eaLnBrk="1" latinLnBrk="0" hangingPunct="1">
        <a:defRPr sz="1800" kern="1200">
          <a:solidFill>
            <a:srgbClr val="D0DAE8"/>
          </a:solidFill>
          <a:latin typeface="+mn-lt"/>
          <a:ea typeface="+mn-ea"/>
          <a:cs typeface="+mn-cs"/>
        </a:defRPr>
      </a:lvl1pPr>
      <a:lvl2pPr marL="457200" algn="l" defTabSz="914400" rtl="0" eaLnBrk="1" latinLnBrk="0" hangingPunct="1">
        <a:defRPr sz="1800" kern="1200">
          <a:solidFill>
            <a:srgbClr val="D0DAE8"/>
          </a:solidFill>
          <a:latin typeface="+mn-lt"/>
          <a:ea typeface="+mn-ea"/>
          <a:cs typeface="+mn-cs"/>
        </a:defRPr>
      </a:lvl2pPr>
      <a:lvl3pPr marL="914400" algn="l" defTabSz="914400" rtl="0" eaLnBrk="1" latinLnBrk="0" hangingPunct="1">
        <a:defRPr sz="1800" kern="1200">
          <a:solidFill>
            <a:srgbClr val="D0DAE8"/>
          </a:solidFill>
          <a:latin typeface="+mn-lt"/>
          <a:ea typeface="+mn-ea"/>
          <a:cs typeface="+mn-cs"/>
        </a:defRPr>
      </a:lvl3pPr>
      <a:lvl4pPr marL="1371600" algn="l" defTabSz="914400" rtl="0" eaLnBrk="1" latinLnBrk="0" hangingPunct="1">
        <a:defRPr sz="1800" kern="1200">
          <a:solidFill>
            <a:srgbClr val="D0DAE8"/>
          </a:solidFill>
          <a:latin typeface="+mn-lt"/>
          <a:ea typeface="+mn-ea"/>
          <a:cs typeface="+mn-cs"/>
        </a:defRPr>
      </a:lvl4pPr>
      <a:lvl5pPr marL="1828800" algn="l" defTabSz="914400" rtl="0" eaLnBrk="1" latinLnBrk="0" hangingPunct="1">
        <a:defRPr sz="1800" kern="1200">
          <a:solidFill>
            <a:srgbClr val="D0DAE8"/>
          </a:solidFill>
          <a:latin typeface="+mn-lt"/>
          <a:ea typeface="+mn-ea"/>
          <a:cs typeface="+mn-cs"/>
        </a:defRPr>
      </a:lvl5pPr>
      <a:lvl6pPr marL="2286000" algn="l" defTabSz="914400" rtl="0" eaLnBrk="1" latinLnBrk="0" hangingPunct="1">
        <a:defRPr sz="1800" kern="1200">
          <a:solidFill>
            <a:srgbClr val="D0DAE8"/>
          </a:solidFill>
          <a:latin typeface="+mn-lt"/>
          <a:ea typeface="+mn-ea"/>
          <a:cs typeface="+mn-cs"/>
        </a:defRPr>
      </a:lvl6pPr>
      <a:lvl7pPr marL="2743200" algn="l" defTabSz="914400" rtl="0" eaLnBrk="1" latinLnBrk="0" hangingPunct="1">
        <a:defRPr sz="1800" kern="1200">
          <a:solidFill>
            <a:srgbClr val="D0DAE8"/>
          </a:solidFill>
          <a:latin typeface="+mn-lt"/>
          <a:ea typeface="+mn-ea"/>
          <a:cs typeface="+mn-cs"/>
        </a:defRPr>
      </a:lvl7pPr>
      <a:lvl8pPr marL="3200400" algn="l" defTabSz="914400" rtl="0" eaLnBrk="1" latinLnBrk="0" hangingPunct="1">
        <a:defRPr sz="1800" kern="1200">
          <a:solidFill>
            <a:srgbClr val="D0DAE8"/>
          </a:solidFill>
          <a:latin typeface="+mn-lt"/>
          <a:ea typeface="+mn-ea"/>
          <a:cs typeface="+mn-cs"/>
        </a:defRPr>
      </a:lvl8pPr>
      <a:lvl9pPr marL="3657600" algn="l" defTabSz="914400" rtl="0" eaLnBrk="1" latinLnBrk="0" hangingPunct="1">
        <a:defRPr sz="1800" kern="1200">
          <a:solidFill>
            <a:srgbClr val="D0DAE8"/>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B008-4330-EE90-1625-548E03A5ADB7}"/>
              </a:ext>
            </a:extLst>
          </p:cNvPr>
          <p:cNvSpPr>
            <a:spLocks noGrp="1"/>
          </p:cNvSpPr>
          <p:nvPr>
            <p:ph type="ctrTitle"/>
          </p:nvPr>
        </p:nvSpPr>
        <p:spPr>
          <a:xfrm>
            <a:off x="736600" y="1524000"/>
            <a:ext cx="8636000" cy="3048000"/>
          </a:xfrm>
        </p:spPr>
        <p:txBody>
          <a:bodyPr/>
          <a:lstStyle/>
          <a:p>
            <a:pPr algn="l">
              <a:lnSpc>
                <a:spcPts val="3600"/>
              </a:lnSpc>
              <a:buNone/>
            </a:pPr>
            <a:r>
              <a:rPr lang="en-US" sz="4400" b="1" dirty="0">
                <a:solidFill>
                  <a:srgbClr val="5BA3FF"/>
                </a:solidFill>
                <a:latin typeface="Montserrat"/>
              </a:rPr>
              <a:t>Your Metaverse Is Too Small</a:t>
            </a:r>
          </a:p>
          <a:p>
            <a:pPr algn="l">
              <a:lnSpc>
                <a:spcPct val="100000"/>
              </a:lnSpc>
              <a:spcBef>
                <a:spcPts val="600"/>
              </a:spcBef>
              <a:buNone/>
            </a:pPr>
            <a:r>
              <a:rPr lang="en-US" sz="3200" dirty="0">
                <a:solidFill>
                  <a:srgbClr val="F0F4FA"/>
                </a:solidFill>
                <a:latin typeface="Open Sans"/>
              </a:rPr>
              <a:t>How the Biases and Preconceptions of Virtual Worlds Hinder Their Use in Education</a:t>
            </a:r>
          </a:p>
        </p:txBody>
      </p:sp>
      <p:sp>
        <p:nvSpPr>
          <p:cNvPr id="3" name="Subtitle 2">
            <a:extLst>
              <a:ext uri="{FF2B5EF4-FFF2-40B4-BE49-F238E27FC236}">
                <a16:creationId xmlns:a16="http://schemas.microsoft.com/office/drawing/2014/main" id="{CEE37CBA-2B6F-BC3C-31E8-E49149062467}"/>
              </a:ext>
            </a:extLst>
          </p:cNvPr>
          <p:cNvSpPr>
            <a:spLocks noGrp="1"/>
          </p:cNvSpPr>
          <p:nvPr>
            <p:ph type="subTitle" idx="1"/>
          </p:nvPr>
        </p:nvSpPr>
        <p:spPr>
          <a:xfrm>
            <a:off x="736600" y="5207000"/>
            <a:ext cx="8636000" cy="635000"/>
          </a:xfrm>
        </p:spPr>
        <p:txBody>
          <a:bodyPr>
            <a:normAutofit lnSpcReduction="10000"/>
          </a:bodyPr>
          <a:lstStyle/>
          <a:p>
            <a:pPr algn="l">
              <a:buNone/>
            </a:pPr>
            <a:r>
              <a:rPr lang="en-US" sz="1600" dirty="0">
                <a:solidFill>
                  <a:srgbClr val="C0D4EA"/>
                </a:solidFill>
                <a:latin typeface="Open Sans"/>
              </a:rPr>
              <a:t>Ryan Schultz, University of Manitoba Librarian and Blogger at </a:t>
            </a:r>
            <a:r>
              <a:rPr lang="en-US" sz="1600" dirty="0" err="1">
                <a:solidFill>
                  <a:srgbClr val="C0D4EA"/>
                </a:solidFill>
                <a:latin typeface="Open Sans"/>
              </a:rPr>
              <a:t>RyanSchultz.com</a:t>
            </a:r>
            <a:r>
              <a:rPr lang="en-US" sz="1600" dirty="0">
                <a:solidFill>
                  <a:srgbClr val="C0D4EA"/>
                </a:solidFill>
                <a:latin typeface="Open Sans"/>
              </a:rPr>
              <a:t> </a:t>
            </a:r>
          </a:p>
          <a:p>
            <a:pPr algn="l">
              <a:buNone/>
            </a:pPr>
            <a:r>
              <a:rPr lang="en-US" sz="1600" dirty="0">
                <a:solidFill>
                  <a:srgbClr val="C0D4EA"/>
                </a:solidFill>
                <a:latin typeface="Open Sans"/>
              </a:rPr>
              <a:t>2026 Virtual Worlds Best Practices in Education Conference, March 20</a:t>
            </a:r>
            <a:r>
              <a:rPr lang="en-US" sz="1600" baseline="30000" dirty="0">
                <a:solidFill>
                  <a:srgbClr val="C0D4EA"/>
                </a:solidFill>
                <a:latin typeface="Open Sans"/>
              </a:rPr>
              <a:t>th</a:t>
            </a:r>
            <a:r>
              <a:rPr lang="en-US" sz="1600" dirty="0">
                <a:solidFill>
                  <a:srgbClr val="C0D4EA"/>
                </a:solidFill>
                <a:latin typeface="Open Sans"/>
              </a:rPr>
              <a:t>, 2026</a:t>
            </a:r>
          </a:p>
        </p:txBody>
      </p:sp>
      <p:sp>
        <p:nvSpPr>
          <p:cNvPr id="101" name="AccentDot"/>
          <p:cNvSpPr/>
          <p:nvPr/>
        </p:nvSpPr>
        <p:spPr>
          <a:xfrm>
            <a:off x="10500000" y="2800000"/>
            <a:ext cx="350000" cy="350000"/>
          </a:xfrm>
          <a:prstGeom prst="ellipse">
            <a:avLst/>
          </a:prstGeom>
          <a:solidFill>
            <a:srgbClr val="06B6D4">
              <a:alpha val="40000"/>
            </a:srgbClr>
          </a:soli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102" name="AccentDot2"/>
          <p:cNvSpPr/>
          <p:nvPr/>
        </p:nvSpPr>
        <p:spPr>
          <a:xfrm>
            <a:off x="9700000" y="4200000"/>
            <a:ext cx="200000" cy="200000"/>
          </a:xfrm>
          <a:prstGeom prst="ellipse">
            <a:avLst/>
          </a:prstGeom>
          <a:solidFill>
            <a:srgbClr val="8B5CF6">
              <a:alpha val="30000"/>
            </a:srgbClr>
          </a:soli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103" name="TitleAccentLine"/>
          <p:cNvSpPr/>
          <p:nvPr/>
        </p:nvSpPr>
        <p:spPr>
          <a:xfrm>
            <a:off x="736600" y="4953000"/>
            <a:ext cx="3175000" cy="36576"/>
          </a:xfrm>
          <a:prstGeom prst="rect">
            <a:avLst/>
          </a:prstGeom>
          <a:gradFill>
            <a:gsLst>
              <a:gs pos="0">
                <a:srgbClr val="3B82F6"/>
              </a:gs>
              <a:gs pos="100000">
                <a:srgbClr val="06B6D4"/>
              </a:gs>
            </a:gsLst>
            <a:lin ang="0" scaled="1"/>
          </a:gra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110" name="NetDot0"/>
          <p:cNvSpPr/>
          <p:nvPr/>
        </p:nvSpPr>
        <p:spPr>
          <a:xfrm>
            <a:off x="9200000" y="1200000"/>
            <a:ext cx="120000" cy="120000"/>
          </a:xfrm>
          <a:prstGeom prst="ellipse">
            <a:avLst/>
          </a:prstGeom>
          <a:solidFill>
            <a:srgbClr val="3B82F6">
              <a:alpha val="20000"/>
            </a:srgbClr>
          </a:soli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111" name="NetDot1"/>
          <p:cNvSpPr/>
          <p:nvPr/>
        </p:nvSpPr>
        <p:spPr>
          <a:xfrm>
            <a:off x="10800000" y="1800000"/>
            <a:ext cx="80000" cy="80000"/>
          </a:xfrm>
          <a:prstGeom prst="ellipse">
            <a:avLst/>
          </a:prstGeom>
          <a:solidFill>
            <a:srgbClr val="06B6D4">
              <a:alpha val="15000"/>
            </a:srgbClr>
          </a:soli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112" name="NetDot2"/>
          <p:cNvSpPr/>
          <p:nvPr/>
        </p:nvSpPr>
        <p:spPr>
          <a:xfrm>
            <a:off x="11200000" y="3400000"/>
            <a:ext cx="150000" cy="150000"/>
          </a:xfrm>
          <a:prstGeom prst="ellipse">
            <a:avLst/>
          </a:prstGeom>
          <a:solidFill>
            <a:srgbClr val="8B5CF6">
              <a:alpha val="18000"/>
            </a:srgbClr>
          </a:soli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113" name="NetDot3"/>
          <p:cNvSpPr/>
          <p:nvPr/>
        </p:nvSpPr>
        <p:spPr>
          <a:xfrm>
            <a:off x="10000000" y="5200000"/>
            <a:ext cx="100000" cy="100000"/>
          </a:xfrm>
          <a:prstGeom prst="ellipse">
            <a:avLst/>
          </a:prstGeom>
          <a:solidFill>
            <a:srgbClr val="3B82F6">
              <a:alpha val="25000"/>
            </a:srgbClr>
          </a:soli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114" name="NetDot4"/>
          <p:cNvSpPr/>
          <p:nvPr/>
        </p:nvSpPr>
        <p:spPr>
          <a:xfrm>
            <a:off x="11500000" y="5000000"/>
            <a:ext cx="70000" cy="70000"/>
          </a:xfrm>
          <a:prstGeom prst="ellipse">
            <a:avLst/>
          </a:prstGeom>
          <a:solidFill>
            <a:srgbClr val="06B6D4">
              <a:alpha val="12000"/>
            </a:srgbClr>
          </a:soli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Tree>
    <p:extLst>
      <p:ext uri="{BB962C8B-B14F-4D97-AF65-F5344CB8AC3E}">
        <p14:creationId xmlns:p14="http://schemas.microsoft.com/office/powerpoint/2010/main" val="154080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1B8F-9DBB-18FA-57A9-CCC2C55ACA56}"/>
              </a:ext>
            </a:extLst>
          </p:cNvPr>
          <p:cNvSpPr>
            <a:spLocks noGrp="1"/>
          </p:cNvSpPr>
          <p:nvPr>
            <p:ph type="title"/>
          </p:nvPr>
        </p:nvSpPr>
        <p:spPr/>
        <p:txBody>
          <a:bodyPr>
            <a:normAutofit/>
          </a:bodyPr>
          <a:lstStyle/>
          <a:p>
            <a:r>
              <a:rPr lang="en-US" kern="0" dirty="0"/>
              <a:t>My Reactions to Andy’s Keynote Speech</a:t>
            </a:r>
          </a:p>
        </p:txBody>
      </p:sp>
      <p:sp>
        <p:nvSpPr>
          <p:cNvPr id="3" name="Content Placeholder 2">
            <a:extLst>
              <a:ext uri="{FF2B5EF4-FFF2-40B4-BE49-F238E27FC236}">
                <a16:creationId xmlns:a16="http://schemas.microsoft.com/office/drawing/2014/main" id="{2F4D3F1E-94E9-3E79-3349-53D35BCC6646}"/>
              </a:ext>
            </a:extLst>
          </p:cNvPr>
          <p:cNvSpPr>
            <a:spLocks noGrp="1"/>
          </p:cNvSpPr>
          <p:nvPr>
            <p:ph idx="1"/>
          </p:nvPr>
        </p:nvSpPr>
        <p:spPr/>
        <p:txBody>
          <a:bodyPr>
            <a:normAutofit/>
          </a:bodyPr>
          <a:lstStyle/>
          <a:p>
            <a:r>
              <a:rPr lang="en-US" dirty="0"/>
              <a:t>After hearing Andy’s keynote speech, I realized that our notion of what the metaverse is, is still </a:t>
            </a:r>
            <a:r>
              <a:rPr lang="en-US" b="1" i="1" dirty="0"/>
              <a:t>too small </a:t>
            </a:r>
            <a:r>
              <a:rPr lang="en-US" dirty="0"/>
              <a:t>or too limited. (Hence the title of this presentation.)
</a:t>
            </a:r>
            <a:r>
              <a:rPr lang="en-US" b="1" i="1" dirty="0"/>
              <a:t>Our biases and preconceptions of what the Metaverse is, can hinder the use of virtual worlds in education.</a:t>
            </a:r>
          </a:p>
        </p:txBody>
      </p:sp>
    </p:spTree>
    <p:extLst>
      <p:ext uri="{BB962C8B-B14F-4D97-AF65-F5344CB8AC3E}">
        <p14:creationId xmlns:p14="http://schemas.microsoft.com/office/powerpoint/2010/main" val="87108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DC27B-FE80-91D9-B6A3-0484D3340247}"/>
            </a:ext>
          </a:extLst>
        </p:cNvPr>
        <p:cNvGrpSpPr/>
        <p:nvPr/>
      </p:nvGrpSpPr>
      <p:grpSpPr>
        <a:xfrm>
          <a:off x="0" y="0"/>
          <a:ext cx="0" cy="0"/>
          <a:chOff x="0" y="0"/>
          <a:chExt cx="0" cy="0"/>
        </a:xfrm>
      </p:grpSpPr>
      <p:sp>
        <p:nvSpPr>
          <p:cNvPr id="300" name="SectionBgAccent">
            <a:extLst>
              <a:ext uri="{FF2B5EF4-FFF2-40B4-BE49-F238E27FC236}">
                <a16:creationId xmlns:a16="http://schemas.microsoft.com/office/drawing/2014/main" id="{D0D95081-FA69-F649-2D92-0389B2977ADB}"/>
              </a:ext>
            </a:extLst>
          </p:cNvPr>
          <p:cNvSpPr/>
          <p:nvPr/>
        </p:nvSpPr>
        <p:spPr>
          <a:xfrm>
            <a:off x="7500000" y="500000"/>
            <a:ext cx="5000000" cy="5000000"/>
          </a:xfrm>
          <a:prstGeom prst="ellipse">
            <a:avLst/>
          </a:prstGeom>
          <a:gradFill>
            <a:gsLst>
              <a:gs pos="0">
                <a:srgbClr val="3B82F6">
                  <a:alpha val="15000"/>
                </a:srgbClr>
              </a:gs>
              <a:gs pos="100000">
                <a:srgbClr val="8B5CF6">
                  <a:alpha val="5000"/>
                </a:srgbClr>
              </a:gs>
            </a:gsLst>
            <a:path path="circle">
              <a:fillToRect l="50000" t="50000" r="50000" b="50000"/>
            </a:path>
          </a:gra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2" name="Title 1">
            <a:extLst>
              <a:ext uri="{FF2B5EF4-FFF2-40B4-BE49-F238E27FC236}">
                <a16:creationId xmlns:a16="http://schemas.microsoft.com/office/drawing/2014/main" id="{C4EF0894-40C5-4913-6BE0-56364D99F2AD}"/>
              </a:ext>
            </a:extLst>
          </p:cNvPr>
          <p:cNvSpPr>
            <a:spLocks noGrp="1"/>
          </p:cNvSpPr>
          <p:nvPr>
            <p:ph type="title"/>
          </p:nvPr>
        </p:nvSpPr>
        <p:spPr/>
        <p:txBody>
          <a:bodyPr>
            <a:normAutofit/>
          </a:bodyPr>
          <a:lstStyle/>
          <a:p>
            <a:r>
              <a:rPr lang="en-US" sz="3200" kern="0" dirty="0"/>
              <a:t>Some Initial Observations about the Metaverse</a:t>
            </a:r>
          </a:p>
        </p:txBody>
      </p:sp>
      <p:sp>
        <p:nvSpPr>
          <p:cNvPr id="3" name="Text Placeholder 2">
            <a:extLst>
              <a:ext uri="{FF2B5EF4-FFF2-40B4-BE49-F238E27FC236}">
                <a16:creationId xmlns:a16="http://schemas.microsoft.com/office/drawing/2014/main" id="{CF7EB1C7-AFFA-15EB-74CB-FFF13226FCD9}"/>
              </a:ext>
            </a:extLst>
          </p:cNvPr>
          <p:cNvSpPr>
            <a:spLocks noGrp="1"/>
          </p:cNvSpPr>
          <p:nvPr>
            <p:ph type="body" idx="1"/>
          </p:nvPr>
        </p:nvSpPr>
        <p:spPr/>
        <p:txBody>
          <a:bodyPr>
            <a:normAutofit/>
          </a:bodyPr>
          <a:lstStyle/>
          <a:p>
            <a:br>
              <a:rPr lang="en-US" dirty="0"/>
            </a:br>
            <a:br>
              <a:rPr lang="en-US" dirty="0"/>
            </a:br>
            <a:br>
              <a:rPr lang="en-US" dirty="0"/>
            </a:br>
            <a:r>
              <a:rPr lang="en-US" sz="1800" i="1" dirty="0"/>
              <a:t>Image credit: Image by Riki32 from Pixabay.com</a:t>
            </a:r>
          </a:p>
        </p:txBody>
      </p:sp>
      <p:pic>
        <p:nvPicPr>
          <p:cNvPr id="5" name="Picture 4">
            <a:extLst>
              <a:ext uri="{FF2B5EF4-FFF2-40B4-BE49-F238E27FC236}">
                <a16:creationId xmlns:a16="http://schemas.microsoft.com/office/drawing/2014/main" id="{7994ED93-FF45-B694-46AB-0FBEB3F92ED3}"/>
              </a:ext>
            </a:extLst>
          </p:cNvPr>
          <p:cNvPicPr>
            <a:picLocks noChangeAspect="1"/>
          </p:cNvPicPr>
          <p:nvPr/>
        </p:nvPicPr>
        <p:blipFill>
          <a:blip r:embed="rId3"/>
          <a:stretch>
            <a:fillRect/>
          </a:stretch>
        </p:blipFill>
        <p:spPr>
          <a:xfrm>
            <a:off x="5715000" y="0"/>
            <a:ext cx="5524500" cy="3683000"/>
          </a:xfrm>
          <a:prstGeom prst="rect">
            <a:avLst/>
          </a:prstGeom>
        </p:spPr>
      </p:pic>
    </p:spTree>
    <p:extLst>
      <p:ext uri="{BB962C8B-B14F-4D97-AF65-F5344CB8AC3E}">
        <p14:creationId xmlns:p14="http://schemas.microsoft.com/office/powerpoint/2010/main" val="427979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A4B4-FFEB-35CC-0492-99C63F709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E9BD5A-1ABB-03A5-7A80-9A0B71FCD8BC}"/>
              </a:ext>
            </a:extLst>
          </p:cNvPr>
          <p:cNvSpPr>
            <a:spLocks noGrp="1"/>
          </p:cNvSpPr>
          <p:nvPr>
            <p:ph type="title"/>
          </p:nvPr>
        </p:nvSpPr>
        <p:spPr/>
        <p:txBody>
          <a:bodyPr>
            <a:normAutofit/>
          </a:bodyPr>
          <a:lstStyle/>
          <a:p>
            <a:r>
              <a:rPr lang="en-US" kern="0" dirty="0"/>
              <a:t>The Current Metaverse Winter</a:t>
            </a:r>
          </a:p>
        </p:txBody>
      </p:sp>
      <p:sp>
        <p:nvSpPr>
          <p:cNvPr id="3" name="Content Placeholder 2">
            <a:extLst>
              <a:ext uri="{FF2B5EF4-FFF2-40B4-BE49-F238E27FC236}">
                <a16:creationId xmlns:a16="http://schemas.microsoft.com/office/drawing/2014/main" id="{23AC0074-ABBF-CE4E-5E5D-181BABC6D834}"/>
              </a:ext>
            </a:extLst>
          </p:cNvPr>
          <p:cNvSpPr>
            <a:spLocks noGrp="1"/>
          </p:cNvSpPr>
          <p:nvPr>
            <p:ph idx="1"/>
          </p:nvPr>
        </p:nvSpPr>
        <p:spPr>
          <a:xfrm>
            <a:off x="838200" y="1825625"/>
            <a:ext cx="6181578" cy="4351338"/>
          </a:xfrm>
        </p:spPr>
        <p:txBody>
          <a:bodyPr>
            <a:normAutofit fontScale="92500" lnSpcReduction="10000"/>
          </a:bodyPr>
          <a:lstStyle/>
          <a:p>
            <a:r>
              <a:rPr lang="en-CA" dirty="0"/>
              <a:t>I have coined the term “metaverse winter” to describe </a:t>
            </a:r>
            <a:r>
              <a:rPr lang="en-US" dirty="0"/>
              <a:t>a period of cooling interest and industry contraction that follows a metaverse hype cycle</a:t>
            </a:r>
            <a:r>
              <a:rPr lang="en-CA" dirty="0"/>
              <a:t>. People become disillusioned when products fail to meet expectations.</a:t>
            </a:r>
          </a:p>
          <a:p>
            <a:r>
              <a:rPr lang="en-CA" dirty="0"/>
              <a:t>We can expect more retrenchment and platform shutdowns during this metaverse winter.</a:t>
            </a:r>
            <a:br>
              <a:rPr lang="en-CA" dirty="0"/>
            </a:br>
            <a:br>
              <a:rPr lang="en-CA" dirty="0"/>
            </a:br>
            <a:r>
              <a:rPr lang="en-CA" sz="2200" i="1" dirty="0"/>
              <a:t>(image: </a:t>
            </a:r>
            <a:r>
              <a:rPr lang="en-US" sz="2200" i="1" dirty="0"/>
              <a:t>Photo by Else-Marie de Leeuw on Unsplash.com)</a:t>
            </a:r>
          </a:p>
        </p:txBody>
      </p:sp>
      <p:pic>
        <p:nvPicPr>
          <p:cNvPr id="5" name="Picture 4">
            <a:extLst>
              <a:ext uri="{FF2B5EF4-FFF2-40B4-BE49-F238E27FC236}">
                <a16:creationId xmlns:a16="http://schemas.microsoft.com/office/drawing/2014/main" id="{397A0199-A05B-B186-D905-4B90B6AE1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9420" y="1535943"/>
            <a:ext cx="3444875" cy="5167312"/>
          </a:xfrm>
          <a:prstGeom prst="rect">
            <a:avLst/>
          </a:prstGeom>
        </p:spPr>
      </p:pic>
    </p:spTree>
    <p:extLst>
      <p:ext uri="{BB962C8B-B14F-4D97-AF65-F5344CB8AC3E}">
        <p14:creationId xmlns:p14="http://schemas.microsoft.com/office/powerpoint/2010/main" val="230509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1201-6808-3460-64BD-AC65CD235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3D2503-14E6-BC09-A8EB-E04C5A020DED}"/>
              </a:ext>
            </a:extLst>
          </p:cNvPr>
          <p:cNvSpPr>
            <a:spLocks noGrp="1"/>
          </p:cNvSpPr>
          <p:nvPr>
            <p:ph type="title"/>
          </p:nvPr>
        </p:nvSpPr>
        <p:spPr/>
        <p:txBody>
          <a:bodyPr>
            <a:normAutofit/>
          </a:bodyPr>
          <a:lstStyle/>
          <a:p>
            <a:r>
              <a:rPr lang="en-US" kern="0" dirty="0"/>
              <a:t>A Note About Interoperability</a:t>
            </a:r>
          </a:p>
        </p:txBody>
      </p:sp>
      <p:sp>
        <p:nvSpPr>
          <p:cNvPr id="3" name="Content Placeholder 2">
            <a:extLst>
              <a:ext uri="{FF2B5EF4-FFF2-40B4-BE49-F238E27FC236}">
                <a16:creationId xmlns:a16="http://schemas.microsoft.com/office/drawing/2014/main" id="{6059EFCF-5FA7-DB12-3B3B-7BEAA2FB5765}"/>
              </a:ext>
            </a:extLst>
          </p:cNvPr>
          <p:cNvSpPr>
            <a:spLocks noGrp="1"/>
          </p:cNvSpPr>
          <p:nvPr>
            <p:ph idx="1"/>
          </p:nvPr>
        </p:nvSpPr>
        <p:spPr/>
        <p:txBody>
          <a:bodyPr>
            <a:normAutofit/>
          </a:bodyPr>
          <a:lstStyle/>
          <a:p>
            <a:r>
              <a:rPr lang="en-CA" dirty="0"/>
              <a:t>Ready Player Me showed the pitfalls of relying on a shared but closed standard; open standards are needed for true interoperability, but we are not there yet. </a:t>
            </a:r>
          </a:p>
          <a:p>
            <a:r>
              <a:rPr lang="en-CA" dirty="0"/>
              <a:t>Given the current walled-garden state of virtual worlds, and virtual reality, this is probably an impossible goal.</a:t>
            </a:r>
          </a:p>
        </p:txBody>
      </p:sp>
    </p:spTree>
    <p:extLst>
      <p:ext uri="{BB962C8B-B14F-4D97-AF65-F5344CB8AC3E}">
        <p14:creationId xmlns:p14="http://schemas.microsoft.com/office/powerpoint/2010/main" val="173327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EDC2A-3D29-CB5E-9600-1B30C4A1B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B97CA7-2D3B-79EF-910B-034D9B2D91BB}"/>
              </a:ext>
            </a:extLst>
          </p:cNvPr>
          <p:cNvSpPr>
            <a:spLocks noGrp="1"/>
          </p:cNvSpPr>
          <p:nvPr>
            <p:ph type="title"/>
          </p:nvPr>
        </p:nvSpPr>
        <p:spPr/>
        <p:txBody>
          <a:bodyPr>
            <a:normAutofit fontScale="90000"/>
          </a:bodyPr>
          <a:lstStyle/>
          <a:p>
            <a:r>
              <a:rPr lang="en-US" kern="0" dirty="0"/>
              <a:t>Good answers to the question: </a:t>
            </a:r>
            <a:r>
              <a:rPr lang="en-CA" kern="0" dirty="0"/>
              <a:t>why do I want to do this in a virtual world/VR?</a:t>
            </a:r>
            <a:endParaRPr lang="en-US" kern="0" dirty="0"/>
          </a:p>
        </p:txBody>
      </p:sp>
      <p:sp>
        <p:nvSpPr>
          <p:cNvPr id="3" name="Content Placeholder 2">
            <a:extLst>
              <a:ext uri="{FF2B5EF4-FFF2-40B4-BE49-F238E27FC236}">
                <a16:creationId xmlns:a16="http://schemas.microsoft.com/office/drawing/2014/main" id="{0DE64950-2FDD-8655-7AEE-FDDCCEE9DEE7}"/>
              </a:ext>
            </a:extLst>
          </p:cNvPr>
          <p:cNvSpPr>
            <a:spLocks noGrp="1"/>
          </p:cNvSpPr>
          <p:nvPr>
            <p:ph idx="1"/>
          </p:nvPr>
        </p:nvSpPr>
        <p:spPr/>
        <p:txBody>
          <a:bodyPr>
            <a:noAutofit/>
          </a:bodyPr>
          <a:lstStyle/>
          <a:p>
            <a:r>
              <a:rPr lang="en-CA" sz="2500" dirty="0"/>
              <a:t>Some possible good answers to these question include:</a:t>
            </a:r>
          </a:p>
          <a:p>
            <a:pPr lvl="1" fontAlgn="base"/>
            <a:r>
              <a:rPr lang="en-CA" sz="2500" dirty="0"/>
              <a:t>I want to reach a widely dispersed audience</a:t>
            </a:r>
          </a:p>
          <a:p>
            <a:pPr lvl="1" fontAlgn="base"/>
            <a:r>
              <a:rPr lang="en-CA" sz="2500" dirty="0"/>
              <a:t>I want to show students somewhere where high tourist traffic would cause problems, e.g. an Egyptian tomb, or a fragile coral reef</a:t>
            </a:r>
          </a:p>
          <a:p>
            <a:pPr lvl="1" fontAlgn="base"/>
            <a:r>
              <a:rPr lang="en-CA" sz="2500" dirty="0"/>
              <a:t>I want students to be creative in new ways, e.g. drawing or painting in 3D, or designing and then walking through a building</a:t>
            </a:r>
          </a:p>
          <a:p>
            <a:pPr lvl="1" fontAlgn="base"/>
            <a:r>
              <a:rPr lang="en-CA" sz="2500" dirty="0"/>
              <a:t>I want to give my audience a perspective that would be difficult or impossible in real life e.g. examining the inside of a molecule, looking at </a:t>
            </a:r>
            <a:r>
              <a:rPr lang="en-CA" sz="2500" dirty="0" err="1"/>
              <a:t>supergalactic</a:t>
            </a:r>
            <a:r>
              <a:rPr lang="en-CA" sz="2500" dirty="0"/>
              <a:t> structures in 3D, or experiencing the point of view of a homeless person in immersive storytelling</a:t>
            </a:r>
          </a:p>
        </p:txBody>
      </p:sp>
    </p:spTree>
    <p:extLst>
      <p:ext uri="{BB962C8B-B14F-4D97-AF65-F5344CB8AC3E}">
        <p14:creationId xmlns:p14="http://schemas.microsoft.com/office/powerpoint/2010/main" val="306834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F72B3-87DE-AEEC-A6A5-B1E0C97AC4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DF5A7D-C575-7DF8-5525-91F7DC4AE6F3}"/>
              </a:ext>
            </a:extLst>
          </p:cNvPr>
          <p:cNvSpPr>
            <a:spLocks noGrp="1"/>
          </p:cNvSpPr>
          <p:nvPr>
            <p:ph type="title"/>
          </p:nvPr>
        </p:nvSpPr>
        <p:spPr/>
        <p:txBody>
          <a:bodyPr>
            <a:normAutofit fontScale="90000"/>
          </a:bodyPr>
          <a:lstStyle/>
          <a:p>
            <a:r>
              <a:rPr lang="en-US" kern="0" dirty="0"/>
              <a:t>Good answers to the question: </a:t>
            </a:r>
            <a:r>
              <a:rPr lang="en-CA" kern="0" dirty="0"/>
              <a:t>why do I want to do this in a virtual world/VR?</a:t>
            </a:r>
            <a:endParaRPr lang="en-US" kern="0" dirty="0"/>
          </a:p>
        </p:txBody>
      </p:sp>
      <p:sp>
        <p:nvSpPr>
          <p:cNvPr id="3" name="Content Placeholder 2">
            <a:extLst>
              <a:ext uri="{FF2B5EF4-FFF2-40B4-BE49-F238E27FC236}">
                <a16:creationId xmlns:a16="http://schemas.microsoft.com/office/drawing/2014/main" id="{4994631A-82B1-0181-35BD-7886176D88A7}"/>
              </a:ext>
            </a:extLst>
          </p:cNvPr>
          <p:cNvSpPr>
            <a:spLocks noGrp="1"/>
          </p:cNvSpPr>
          <p:nvPr>
            <p:ph idx="1"/>
          </p:nvPr>
        </p:nvSpPr>
        <p:spPr/>
        <p:txBody>
          <a:bodyPr>
            <a:noAutofit/>
          </a:bodyPr>
          <a:lstStyle/>
          <a:p>
            <a:r>
              <a:rPr lang="en-CA" sz="2500" dirty="0"/>
              <a:t>Some possible good answers to these question include:</a:t>
            </a:r>
          </a:p>
          <a:p>
            <a:pPr lvl="1"/>
            <a:r>
              <a:rPr lang="en-CA" dirty="0"/>
              <a:t>I want to create a space where </a:t>
            </a:r>
            <a:r>
              <a:rPr lang="en-US" dirty="0"/>
              <a:t>people with physical disabilities or chronic illnesses (often homebound or hospital-bound) can connect with each other. For them, the metaverse isn't a toy; it is their primary way of gathering and maintaining a social life (e.g. Foretell Reality at Sick Kids Hospital in Toronto for teenagers battling health-threatening conditions like cancer)</a:t>
            </a:r>
            <a:endParaRPr lang="en-CA" dirty="0"/>
          </a:p>
          <a:p>
            <a:pPr lvl="1"/>
            <a:r>
              <a:rPr lang="en-CA" dirty="0"/>
              <a:t>I want to provide risk-free training in hazardous environments (e.g. industrial or medical training simulations)</a:t>
            </a:r>
          </a:p>
          <a:p>
            <a:pPr lvl="1"/>
            <a:r>
              <a:rPr lang="en-CA" dirty="0"/>
              <a:t>I want to visit a place from the past to experience what it was like to live at that time and place (e.g. Ancient Rome; a 1920s jazz club; Anne Frank’s family in hiding during World War II)</a:t>
            </a:r>
          </a:p>
          <a:p>
            <a:pPr lvl="1"/>
            <a:endParaRPr lang="en-CA" sz="2100" dirty="0"/>
          </a:p>
        </p:txBody>
      </p:sp>
    </p:spTree>
    <p:extLst>
      <p:ext uri="{BB962C8B-B14F-4D97-AF65-F5344CB8AC3E}">
        <p14:creationId xmlns:p14="http://schemas.microsoft.com/office/powerpoint/2010/main" val="4280710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5C74F-73C4-7E6C-31F8-C30C3C364BCE}"/>
            </a:ext>
          </a:extLst>
        </p:cNvPr>
        <p:cNvGrpSpPr/>
        <p:nvPr/>
      </p:nvGrpSpPr>
      <p:grpSpPr>
        <a:xfrm>
          <a:off x="0" y="0"/>
          <a:ext cx="0" cy="0"/>
          <a:chOff x="0" y="0"/>
          <a:chExt cx="0" cy="0"/>
        </a:xfrm>
      </p:grpSpPr>
      <p:sp>
        <p:nvSpPr>
          <p:cNvPr id="300" name="SectionBgAccent">
            <a:extLst>
              <a:ext uri="{FF2B5EF4-FFF2-40B4-BE49-F238E27FC236}">
                <a16:creationId xmlns:a16="http://schemas.microsoft.com/office/drawing/2014/main" id="{91C6E896-2087-C7BE-23EC-206B26B95295}"/>
              </a:ext>
            </a:extLst>
          </p:cNvPr>
          <p:cNvSpPr/>
          <p:nvPr/>
        </p:nvSpPr>
        <p:spPr>
          <a:xfrm>
            <a:off x="7500000" y="500000"/>
            <a:ext cx="5000000" cy="5000000"/>
          </a:xfrm>
          <a:prstGeom prst="ellipse">
            <a:avLst/>
          </a:prstGeom>
          <a:gradFill>
            <a:gsLst>
              <a:gs pos="0">
                <a:srgbClr val="3B82F6">
                  <a:alpha val="15000"/>
                </a:srgbClr>
              </a:gs>
              <a:gs pos="100000">
                <a:srgbClr val="8B5CF6">
                  <a:alpha val="5000"/>
                </a:srgbClr>
              </a:gs>
            </a:gsLst>
            <a:path path="circle">
              <a:fillToRect l="50000" t="50000" r="50000" b="50000"/>
            </a:path>
          </a:gra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2" name="Title 1">
            <a:extLst>
              <a:ext uri="{FF2B5EF4-FFF2-40B4-BE49-F238E27FC236}">
                <a16:creationId xmlns:a16="http://schemas.microsoft.com/office/drawing/2014/main" id="{A2928102-42F1-DDAE-E5FA-01CB16006B09}"/>
              </a:ext>
            </a:extLst>
          </p:cNvPr>
          <p:cNvSpPr>
            <a:spLocks noGrp="1"/>
          </p:cNvSpPr>
          <p:nvPr>
            <p:ph type="title"/>
          </p:nvPr>
        </p:nvSpPr>
        <p:spPr/>
        <p:txBody>
          <a:bodyPr>
            <a:normAutofit/>
          </a:bodyPr>
          <a:lstStyle/>
          <a:p>
            <a:r>
              <a:rPr lang="en-US" sz="3200" kern="0" dirty="0"/>
              <a:t>Your Metaverse Is Too Small Because…</a:t>
            </a:r>
          </a:p>
        </p:txBody>
      </p:sp>
      <p:sp>
        <p:nvSpPr>
          <p:cNvPr id="3" name="Text Placeholder 2">
            <a:extLst>
              <a:ext uri="{FF2B5EF4-FFF2-40B4-BE49-F238E27FC236}">
                <a16:creationId xmlns:a16="http://schemas.microsoft.com/office/drawing/2014/main" id="{8ED5BE6A-BC5D-5765-4007-9BB3D4351B61}"/>
              </a:ext>
            </a:extLst>
          </p:cNvPr>
          <p:cNvSpPr>
            <a:spLocks noGrp="1"/>
          </p:cNvSpPr>
          <p:nvPr>
            <p:ph type="body" idx="1"/>
          </p:nvPr>
        </p:nvSpPr>
        <p:spPr/>
        <p:txBody>
          <a:bodyPr>
            <a:normAutofit/>
          </a:bodyPr>
          <a:lstStyle/>
          <a:p>
            <a:br>
              <a:rPr lang="en-US" dirty="0"/>
            </a:br>
            <a:br>
              <a:rPr lang="en-US" dirty="0"/>
            </a:br>
            <a:br>
              <a:rPr lang="en-US" dirty="0"/>
            </a:br>
            <a:r>
              <a:rPr lang="en-US" sz="1800" i="1" dirty="0"/>
              <a:t>Image credit: Image by Riki32 from Pixabay.com</a:t>
            </a:r>
          </a:p>
        </p:txBody>
      </p:sp>
      <p:pic>
        <p:nvPicPr>
          <p:cNvPr id="5" name="Picture 4">
            <a:extLst>
              <a:ext uri="{FF2B5EF4-FFF2-40B4-BE49-F238E27FC236}">
                <a16:creationId xmlns:a16="http://schemas.microsoft.com/office/drawing/2014/main" id="{3B846592-FE8C-9A36-0882-5A16EC69038A}"/>
              </a:ext>
            </a:extLst>
          </p:cNvPr>
          <p:cNvPicPr>
            <a:picLocks noChangeAspect="1"/>
          </p:cNvPicPr>
          <p:nvPr/>
        </p:nvPicPr>
        <p:blipFill>
          <a:blip r:embed="rId3"/>
          <a:stretch>
            <a:fillRect/>
          </a:stretch>
        </p:blipFill>
        <p:spPr>
          <a:xfrm>
            <a:off x="5715000" y="0"/>
            <a:ext cx="5524500" cy="3683000"/>
          </a:xfrm>
          <a:prstGeom prst="rect">
            <a:avLst/>
          </a:prstGeom>
        </p:spPr>
      </p:pic>
    </p:spTree>
    <p:extLst>
      <p:ext uri="{BB962C8B-B14F-4D97-AF65-F5344CB8AC3E}">
        <p14:creationId xmlns:p14="http://schemas.microsoft.com/office/powerpoint/2010/main" val="1263850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FDF13-3D48-F6F5-4021-C08BD0BE8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597A8-C1B2-B686-42DB-35C1EF93DEE5}"/>
              </a:ext>
            </a:extLst>
          </p:cNvPr>
          <p:cNvSpPr>
            <a:spLocks noGrp="1"/>
          </p:cNvSpPr>
          <p:nvPr>
            <p:ph type="title"/>
          </p:nvPr>
        </p:nvSpPr>
        <p:spPr/>
        <p:txBody>
          <a:bodyPr>
            <a:normAutofit/>
          </a:bodyPr>
          <a:lstStyle/>
          <a:p>
            <a:r>
              <a:rPr lang="en-US" kern="0" spc="100" dirty="0"/>
              <a:t>Your Metaverse Has Too Steep a </a:t>
            </a:r>
            <a:br>
              <a:rPr lang="en-US" kern="0" spc="100" dirty="0"/>
            </a:br>
            <a:r>
              <a:rPr lang="en-US" kern="0" spc="100" dirty="0"/>
              <a:t>Learning Curve</a:t>
            </a:r>
          </a:p>
        </p:txBody>
      </p:sp>
      <p:sp>
        <p:nvSpPr>
          <p:cNvPr id="3" name="Content Placeholder 2">
            <a:extLst>
              <a:ext uri="{FF2B5EF4-FFF2-40B4-BE49-F238E27FC236}">
                <a16:creationId xmlns:a16="http://schemas.microsoft.com/office/drawing/2014/main" id="{CCE9DE29-3E5E-DC06-AFC8-E6E505FB0BFA}"/>
              </a:ext>
            </a:extLst>
          </p:cNvPr>
          <p:cNvSpPr>
            <a:spLocks noGrp="1"/>
          </p:cNvSpPr>
          <p:nvPr>
            <p:ph idx="1"/>
          </p:nvPr>
        </p:nvSpPr>
        <p:spPr/>
        <p:txBody>
          <a:bodyPr>
            <a:normAutofit/>
          </a:bodyPr>
          <a:lstStyle/>
          <a:p>
            <a:r>
              <a:rPr lang="en-CA" dirty="0"/>
              <a:t>Your metaverse is too small because you make it too difficult for new users to get started. You either give them no guidance at all, or you overwhelm them with too many options and too much detail.</a:t>
            </a:r>
          </a:p>
          <a:p>
            <a:r>
              <a:rPr lang="en-US" dirty="0"/>
              <a:t>Many feature-rich metaverse platforms (e.g. Second Life, Resonite) have too steep a learning curve. Only a small percentage of users actually get through it!</a:t>
            </a:r>
          </a:p>
          <a:p>
            <a:r>
              <a:rPr lang="en-CA" b="1" dirty="0"/>
              <a:t>Students must first focus on getting into/onto the platform before any learning can take place. </a:t>
            </a:r>
          </a:p>
          <a:p>
            <a:endParaRPr lang="en-US" dirty="0"/>
          </a:p>
        </p:txBody>
      </p:sp>
    </p:spTree>
    <p:extLst>
      <p:ext uri="{BB962C8B-B14F-4D97-AF65-F5344CB8AC3E}">
        <p14:creationId xmlns:p14="http://schemas.microsoft.com/office/powerpoint/2010/main" val="2171843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7CBC-E785-3993-F94C-97E83F082B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C642A-DF21-034D-E69A-DB8164560E2F}"/>
              </a:ext>
            </a:extLst>
          </p:cNvPr>
          <p:cNvSpPr>
            <a:spLocks noGrp="1"/>
          </p:cNvSpPr>
          <p:nvPr>
            <p:ph type="title"/>
          </p:nvPr>
        </p:nvSpPr>
        <p:spPr/>
        <p:txBody>
          <a:bodyPr>
            <a:normAutofit/>
          </a:bodyPr>
          <a:lstStyle/>
          <a:p>
            <a:r>
              <a:rPr lang="en-US" kern="0" dirty="0"/>
              <a:t>Your Platform Has a Poor Fit-to-Purpose</a:t>
            </a:r>
          </a:p>
        </p:txBody>
      </p:sp>
      <p:sp>
        <p:nvSpPr>
          <p:cNvPr id="3" name="Content Placeholder 2">
            <a:extLst>
              <a:ext uri="{FF2B5EF4-FFF2-40B4-BE49-F238E27FC236}">
                <a16:creationId xmlns:a16="http://schemas.microsoft.com/office/drawing/2014/main" id="{F93F267D-CD5C-68F5-8494-F34BB192EFB9}"/>
              </a:ext>
            </a:extLst>
          </p:cNvPr>
          <p:cNvSpPr>
            <a:spLocks noGrp="1"/>
          </p:cNvSpPr>
          <p:nvPr>
            <p:ph idx="1"/>
          </p:nvPr>
        </p:nvSpPr>
        <p:spPr/>
        <p:txBody>
          <a:bodyPr>
            <a:normAutofit/>
          </a:bodyPr>
          <a:lstStyle/>
          <a:p>
            <a:r>
              <a:rPr lang="en-US" dirty="0"/>
              <a:t>Metaverse platforms need to move beyond “productivity theatre” </a:t>
            </a:r>
            <a:r>
              <a:rPr lang="en-US" b="1" i="1" dirty="0"/>
              <a:t>and identify real problems which immersive technology can solve more effectively.</a:t>
            </a:r>
            <a:endParaRPr lang="en-US" dirty="0"/>
          </a:p>
          <a:p>
            <a:r>
              <a:rPr lang="en-US" dirty="0"/>
              <a:t>In the earlier days of Second Life, many libraries set up virtual libraries, but it was too much to ask potential users to spend an hour learning how to use SL, in order to ask a reference question or read an </a:t>
            </a:r>
            <a:r>
              <a:rPr lang="en-US" dirty="0" err="1"/>
              <a:t>ebook</a:t>
            </a:r>
            <a:r>
              <a:rPr lang="en-US" dirty="0"/>
              <a:t>. </a:t>
            </a:r>
          </a:p>
        </p:txBody>
      </p:sp>
    </p:spTree>
    <p:extLst>
      <p:ext uri="{BB962C8B-B14F-4D97-AF65-F5344CB8AC3E}">
        <p14:creationId xmlns:p14="http://schemas.microsoft.com/office/powerpoint/2010/main" val="1678524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4ECA4-7E01-40D4-C3F2-0292DB0E8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8BC7E-BC9E-547A-73A9-4E8DBD234F6E}"/>
              </a:ext>
            </a:extLst>
          </p:cNvPr>
          <p:cNvSpPr>
            <a:spLocks noGrp="1"/>
          </p:cNvSpPr>
          <p:nvPr>
            <p:ph type="title"/>
          </p:nvPr>
        </p:nvSpPr>
        <p:spPr/>
        <p:txBody>
          <a:bodyPr>
            <a:normAutofit/>
          </a:bodyPr>
          <a:lstStyle/>
          <a:p>
            <a:r>
              <a:rPr lang="en-US" kern="0" dirty="0"/>
              <a:t>It Lacks Accessibility Features</a:t>
            </a:r>
          </a:p>
        </p:txBody>
      </p:sp>
      <p:sp>
        <p:nvSpPr>
          <p:cNvPr id="3" name="Content Placeholder 2">
            <a:extLst>
              <a:ext uri="{FF2B5EF4-FFF2-40B4-BE49-F238E27FC236}">
                <a16:creationId xmlns:a16="http://schemas.microsoft.com/office/drawing/2014/main" id="{EC8AF4D0-7068-F8E1-6540-73E98969005A}"/>
              </a:ext>
            </a:extLst>
          </p:cNvPr>
          <p:cNvSpPr>
            <a:spLocks noGrp="1"/>
          </p:cNvSpPr>
          <p:nvPr>
            <p:ph idx="1"/>
          </p:nvPr>
        </p:nvSpPr>
        <p:spPr/>
        <p:txBody>
          <a:bodyPr>
            <a:normAutofit/>
          </a:bodyPr>
          <a:lstStyle/>
          <a:p>
            <a:r>
              <a:rPr lang="en-US" dirty="0"/>
              <a:t>Your metaverse is too small because it does not accommodate users with disabilities (e.g. the visually impaired, the Deaf, those with physical disabilities, etc.)</a:t>
            </a:r>
          </a:p>
          <a:p>
            <a:r>
              <a:rPr lang="en-US" dirty="0"/>
              <a:t>For example, text-to-speech software is important for those who are Deaf or hard of hearing.</a:t>
            </a:r>
          </a:p>
          <a:p>
            <a:r>
              <a:rPr lang="en-US" dirty="0"/>
              <a:t>Virtual worlds like Second Life and social VR platforms like </a:t>
            </a:r>
            <a:r>
              <a:rPr lang="en-US" dirty="0" err="1"/>
              <a:t>VRChat</a:t>
            </a:r>
            <a:r>
              <a:rPr lang="en-US" dirty="0"/>
              <a:t> allow users with disabilities to form communities:</a:t>
            </a:r>
          </a:p>
          <a:p>
            <a:pPr lvl="1"/>
            <a:r>
              <a:rPr lang="en-US" dirty="0"/>
              <a:t>Virtual Ability in Second Life for people with various </a:t>
            </a:r>
            <a:r>
              <a:rPr lang="en-US" dirty="0" err="1"/>
              <a:t>disabilites</a:t>
            </a:r>
            <a:endParaRPr lang="en-US" dirty="0"/>
          </a:p>
          <a:p>
            <a:pPr lvl="1"/>
            <a:r>
              <a:rPr lang="en-US" dirty="0"/>
              <a:t>Helping Hands in </a:t>
            </a:r>
            <a:r>
              <a:rPr lang="en-US" dirty="0" err="1"/>
              <a:t>VRChat</a:t>
            </a:r>
            <a:r>
              <a:rPr lang="en-US" dirty="0"/>
              <a:t> for the Deaf/</a:t>
            </a:r>
            <a:r>
              <a:rPr lang="en-US" dirty="0" err="1"/>
              <a:t>HoH</a:t>
            </a:r>
            <a:r>
              <a:rPr lang="en-US" dirty="0"/>
              <a:t> community</a:t>
            </a:r>
          </a:p>
        </p:txBody>
      </p:sp>
    </p:spTree>
    <p:extLst>
      <p:ext uri="{BB962C8B-B14F-4D97-AF65-F5344CB8AC3E}">
        <p14:creationId xmlns:p14="http://schemas.microsoft.com/office/powerpoint/2010/main" val="198641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286C0-B585-77DB-FDA6-787AD031A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8F758-5F39-4D0D-EBB6-123AF86F4D5C}"/>
              </a:ext>
            </a:extLst>
          </p:cNvPr>
          <p:cNvSpPr>
            <a:spLocks noGrp="1"/>
          </p:cNvSpPr>
          <p:nvPr>
            <p:ph type="title"/>
          </p:nvPr>
        </p:nvSpPr>
        <p:spPr>
          <a:xfrm>
            <a:off x="553292" y="3342524"/>
            <a:ext cx="10794158" cy="562662"/>
          </a:xfrm>
        </p:spPr>
        <p:txBody>
          <a:bodyPr>
            <a:normAutofit/>
          </a:bodyPr>
          <a:lstStyle/>
          <a:p>
            <a:r>
              <a:rPr lang="en-US" sz="3200" kern="0" dirty="0"/>
              <a:t>My Inspiration: Andy Fidel</a:t>
            </a:r>
          </a:p>
        </p:txBody>
      </p:sp>
      <p:sp>
        <p:nvSpPr>
          <p:cNvPr id="3" name="Text Placeholder 2">
            <a:extLst>
              <a:ext uri="{FF2B5EF4-FFF2-40B4-BE49-F238E27FC236}">
                <a16:creationId xmlns:a16="http://schemas.microsoft.com/office/drawing/2014/main" id="{B40F2683-395D-646C-3BFF-05A5AA9BACB8}"/>
              </a:ext>
            </a:extLst>
          </p:cNvPr>
          <p:cNvSpPr>
            <a:spLocks noGrp="1"/>
          </p:cNvSpPr>
          <p:nvPr>
            <p:ph type="body" idx="1"/>
          </p:nvPr>
        </p:nvSpPr>
        <p:spPr>
          <a:xfrm>
            <a:off x="553292" y="4079631"/>
            <a:ext cx="5278558" cy="2010020"/>
          </a:xfrm>
        </p:spPr>
        <p:txBody>
          <a:bodyPr>
            <a:noAutofit/>
          </a:bodyPr>
          <a:lstStyle/>
          <a:p>
            <a:pPr marL="285750" indent="-285750">
              <a:buFont typeface="Arial" panose="020B0604020202020204" pitchFamily="34" charset="0"/>
              <a:buChar char="•"/>
            </a:pPr>
            <a:r>
              <a:rPr lang="en-US" sz="2000" dirty="0"/>
              <a:t>State of the Metaverse in 2026 (Opening Keynote to the IMMERSIVE X Conference, Nov. 11</a:t>
            </a:r>
            <a:r>
              <a:rPr lang="en-US" sz="2000" baseline="30000" dirty="0"/>
              <a:t>th</a:t>
            </a:r>
            <a:r>
              <a:rPr lang="en-US" sz="2000" dirty="0"/>
              <a:t>, 2025, in ENGAGE XR)</a:t>
            </a:r>
          </a:p>
          <a:p>
            <a:pPr marL="285750" indent="-285750">
              <a:buFont typeface="Arial" panose="020B0604020202020204" pitchFamily="34" charset="0"/>
              <a:buChar char="•"/>
            </a:pPr>
            <a:r>
              <a:rPr lang="en-US" sz="2000" dirty="0"/>
              <a:t>The next 7 slides are only the highlights from her speech, based on the notes she kindly shared with me.</a:t>
            </a:r>
          </a:p>
        </p:txBody>
      </p:sp>
      <p:pic>
        <p:nvPicPr>
          <p:cNvPr id="5" name="Picture 4">
            <a:extLst>
              <a:ext uri="{FF2B5EF4-FFF2-40B4-BE49-F238E27FC236}">
                <a16:creationId xmlns:a16="http://schemas.microsoft.com/office/drawing/2014/main" id="{BF208CBE-FE5F-AB48-99A8-3EBC1E9E2B15}"/>
              </a:ext>
            </a:extLst>
          </p:cNvPr>
          <p:cNvPicPr>
            <a:picLocks noChangeAspect="1"/>
          </p:cNvPicPr>
          <p:nvPr/>
        </p:nvPicPr>
        <p:blipFill>
          <a:blip r:embed="rId3"/>
          <a:stretch>
            <a:fillRect/>
          </a:stretch>
        </p:blipFill>
        <p:spPr>
          <a:xfrm>
            <a:off x="553292" y="641566"/>
            <a:ext cx="7772400" cy="2311249"/>
          </a:xfrm>
          <a:prstGeom prst="rect">
            <a:avLst/>
          </a:prstGeom>
          <a:ln w="38100">
            <a:solidFill>
              <a:schemeClr val="accent1"/>
            </a:solidFill>
          </a:ln>
        </p:spPr>
      </p:pic>
      <p:pic>
        <p:nvPicPr>
          <p:cNvPr id="7" name="Picture 6">
            <a:extLst>
              <a:ext uri="{FF2B5EF4-FFF2-40B4-BE49-F238E27FC236}">
                <a16:creationId xmlns:a16="http://schemas.microsoft.com/office/drawing/2014/main" id="{3C004CAD-8CE9-BDF4-A65F-D3F0F8523E86}"/>
              </a:ext>
            </a:extLst>
          </p:cNvPr>
          <p:cNvPicPr>
            <a:picLocks noChangeAspect="1"/>
          </p:cNvPicPr>
          <p:nvPr/>
        </p:nvPicPr>
        <p:blipFill>
          <a:blip r:embed="rId4"/>
          <a:stretch>
            <a:fillRect/>
          </a:stretch>
        </p:blipFill>
        <p:spPr>
          <a:xfrm>
            <a:off x="6467218" y="2790819"/>
            <a:ext cx="5171490" cy="3543312"/>
          </a:xfrm>
          <a:prstGeom prst="rect">
            <a:avLst/>
          </a:prstGeom>
          <a:ln w="38100">
            <a:solidFill>
              <a:schemeClr val="accent1"/>
            </a:solidFill>
          </a:ln>
        </p:spPr>
      </p:pic>
      <p:sp>
        <p:nvSpPr>
          <p:cNvPr id="4" name="TextBox 3">
            <a:extLst>
              <a:ext uri="{FF2B5EF4-FFF2-40B4-BE49-F238E27FC236}">
                <a16:creationId xmlns:a16="http://schemas.microsoft.com/office/drawing/2014/main" id="{6327508A-0872-945A-39C6-CD709705F890}"/>
              </a:ext>
            </a:extLst>
          </p:cNvPr>
          <p:cNvSpPr txBox="1"/>
          <p:nvPr/>
        </p:nvSpPr>
        <p:spPr>
          <a:xfrm>
            <a:off x="8750808" y="996255"/>
            <a:ext cx="3017520" cy="1569660"/>
          </a:xfrm>
          <a:prstGeom prst="rect">
            <a:avLst/>
          </a:prstGeom>
          <a:noFill/>
        </p:spPr>
        <p:txBody>
          <a:bodyPr wrap="square" rtlCol="0">
            <a:spAutoFit/>
          </a:bodyPr>
          <a:lstStyle/>
          <a:p>
            <a:r>
              <a:rPr lang="en-US" sz="1600" i="1" dirty="0"/>
              <a:t>Top image: RyanSchultz.com</a:t>
            </a:r>
            <a:br>
              <a:rPr lang="en-US" sz="1600" i="1" dirty="0"/>
            </a:br>
            <a:br>
              <a:rPr lang="en-US" sz="1600" i="1" dirty="0"/>
            </a:br>
            <a:r>
              <a:rPr lang="en-US" sz="1600" i="1" dirty="0"/>
              <a:t>Bottom image: https://immersive-x.de/sessions/the-state-of-the-metaverse-in-2026</a:t>
            </a:r>
          </a:p>
        </p:txBody>
      </p:sp>
    </p:spTree>
    <p:extLst>
      <p:ext uri="{BB962C8B-B14F-4D97-AF65-F5344CB8AC3E}">
        <p14:creationId xmlns:p14="http://schemas.microsoft.com/office/powerpoint/2010/main" val="2382924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4AF6E-1052-EC28-B98E-5797CB4E72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2AF812-433A-9EC4-6523-4D3F6825472A}"/>
              </a:ext>
            </a:extLst>
          </p:cNvPr>
          <p:cNvSpPr>
            <a:spLocks noGrp="1"/>
          </p:cNvSpPr>
          <p:nvPr>
            <p:ph type="title"/>
          </p:nvPr>
        </p:nvSpPr>
        <p:spPr/>
        <p:txBody>
          <a:bodyPr>
            <a:normAutofit/>
          </a:bodyPr>
          <a:lstStyle/>
          <a:p>
            <a:r>
              <a:rPr lang="en-US" kern="0" dirty="0"/>
              <a:t>Your Metaverse Is Poorly Designed</a:t>
            </a:r>
          </a:p>
        </p:txBody>
      </p:sp>
      <p:sp>
        <p:nvSpPr>
          <p:cNvPr id="3" name="Content Placeholder 2">
            <a:extLst>
              <a:ext uri="{FF2B5EF4-FFF2-40B4-BE49-F238E27FC236}">
                <a16:creationId xmlns:a16="http://schemas.microsoft.com/office/drawing/2014/main" id="{A69AB0AE-2DC4-DD0B-3D51-881D96067660}"/>
              </a:ext>
            </a:extLst>
          </p:cNvPr>
          <p:cNvSpPr>
            <a:spLocks noGrp="1"/>
          </p:cNvSpPr>
          <p:nvPr>
            <p:ph idx="1"/>
          </p:nvPr>
        </p:nvSpPr>
        <p:spPr/>
        <p:txBody>
          <a:bodyPr>
            <a:normAutofit/>
          </a:bodyPr>
          <a:lstStyle/>
          <a:p>
            <a:r>
              <a:rPr lang="en-US" dirty="0"/>
              <a:t>VR/Motion Sickness: affects women more than men</a:t>
            </a:r>
          </a:p>
          <a:p>
            <a:r>
              <a:rPr lang="en-US" dirty="0"/>
              <a:t>Poor platform design (e.g. low frame rates) can induce nausea</a:t>
            </a:r>
          </a:p>
          <a:p>
            <a:r>
              <a:rPr lang="en-CA" dirty="0"/>
              <a:t>Both hardware and software developers need to take seriously the Quality Assurance issues of motion sickness, cognitive load, and user comfort to ensure that the technology is inclusive for all demographics.</a:t>
            </a:r>
            <a:endParaRPr lang="en-US" dirty="0"/>
          </a:p>
        </p:txBody>
      </p:sp>
    </p:spTree>
    <p:extLst>
      <p:ext uri="{BB962C8B-B14F-4D97-AF65-F5344CB8AC3E}">
        <p14:creationId xmlns:p14="http://schemas.microsoft.com/office/powerpoint/2010/main" val="92078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D43E2-AAF4-7E43-6EC4-8592A7A25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ED266F-74A5-B16D-1A80-5C5D3FA3DD11}"/>
              </a:ext>
            </a:extLst>
          </p:cNvPr>
          <p:cNvSpPr>
            <a:spLocks noGrp="1"/>
          </p:cNvSpPr>
          <p:nvPr>
            <p:ph type="title"/>
          </p:nvPr>
        </p:nvSpPr>
        <p:spPr/>
        <p:txBody>
          <a:bodyPr>
            <a:normAutofit/>
          </a:bodyPr>
          <a:lstStyle/>
          <a:p>
            <a:r>
              <a:rPr lang="en-US" kern="0" dirty="0"/>
              <a:t>It Is Soulless (Designed by a Corporate Committee)</a:t>
            </a:r>
          </a:p>
        </p:txBody>
      </p:sp>
      <p:sp>
        <p:nvSpPr>
          <p:cNvPr id="3" name="Content Placeholder 2">
            <a:extLst>
              <a:ext uri="{FF2B5EF4-FFF2-40B4-BE49-F238E27FC236}">
                <a16:creationId xmlns:a16="http://schemas.microsoft.com/office/drawing/2014/main" id="{078883E7-865A-7EDD-3370-42BC9C3E6219}"/>
              </a:ext>
            </a:extLst>
          </p:cNvPr>
          <p:cNvSpPr>
            <a:spLocks noGrp="1"/>
          </p:cNvSpPr>
          <p:nvPr>
            <p:ph idx="1"/>
          </p:nvPr>
        </p:nvSpPr>
        <p:spPr/>
        <p:txBody>
          <a:bodyPr>
            <a:normAutofit/>
          </a:bodyPr>
          <a:lstStyle/>
          <a:p>
            <a:r>
              <a:rPr lang="en-CA" dirty="0"/>
              <a:t>Your metaverse is too small because it was designed by committee instead of asking users what they want (e.g. Meta Horizon Worlds, Meta Horizon Workrooms)</a:t>
            </a:r>
          </a:p>
          <a:p>
            <a:r>
              <a:rPr lang="en-CA" dirty="0"/>
              <a:t>This tends to happen when developers are tasked with building metaverse platforms without understanding the people who use and inhabit them. Sometimes, programmers are clueless about user culture and experience. Instead of adopting the perspective of the user and understanding why people want to use their platform, they only focus on whether the code works.</a:t>
            </a:r>
            <a:endParaRPr lang="en-US" dirty="0"/>
          </a:p>
        </p:txBody>
      </p:sp>
    </p:spTree>
    <p:extLst>
      <p:ext uri="{BB962C8B-B14F-4D97-AF65-F5344CB8AC3E}">
        <p14:creationId xmlns:p14="http://schemas.microsoft.com/office/powerpoint/2010/main" val="1626592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BEFFB-2B5D-3A07-5405-7D8A7F6D79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870F88-62ED-24D9-CCC9-3CD4DF3C4C3F}"/>
              </a:ext>
            </a:extLst>
          </p:cNvPr>
          <p:cNvSpPr>
            <a:spLocks noGrp="1"/>
          </p:cNvSpPr>
          <p:nvPr>
            <p:ph type="title"/>
          </p:nvPr>
        </p:nvSpPr>
        <p:spPr/>
        <p:txBody>
          <a:bodyPr>
            <a:normAutofit/>
          </a:bodyPr>
          <a:lstStyle/>
          <a:p>
            <a:r>
              <a:rPr lang="en-US" kern="0" dirty="0"/>
              <a:t>You Require a VR/AR/XR Headset</a:t>
            </a:r>
          </a:p>
        </p:txBody>
      </p:sp>
      <p:sp>
        <p:nvSpPr>
          <p:cNvPr id="3" name="Content Placeholder 2">
            <a:extLst>
              <a:ext uri="{FF2B5EF4-FFF2-40B4-BE49-F238E27FC236}">
                <a16:creationId xmlns:a16="http://schemas.microsoft.com/office/drawing/2014/main" id="{C1476CFF-47CF-22A4-5E73-2F1D5FFB0C7B}"/>
              </a:ext>
            </a:extLst>
          </p:cNvPr>
          <p:cNvSpPr>
            <a:spLocks noGrp="1"/>
          </p:cNvSpPr>
          <p:nvPr>
            <p:ph idx="1"/>
          </p:nvPr>
        </p:nvSpPr>
        <p:spPr/>
        <p:txBody>
          <a:bodyPr>
            <a:normAutofit/>
          </a:bodyPr>
          <a:lstStyle/>
          <a:p>
            <a:r>
              <a:rPr lang="en-US" dirty="0"/>
              <a:t>The biggest roadblock is probably that your metaverse platform requires users to get a VR headset.</a:t>
            </a:r>
          </a:p>
          <a:p>
            <a:r>
              <a:rPr lang="en-US" b="1" i="1" dirty="0"/>
              <a:t>We </a:t>
            </a:r>
            <a:r>
              <a:rPr lang="en-CA" b="1" i="1" dirty="0"/>
              <a:t>need to make the platform as open to as many people as possible, using devices they are likely to afford (or already have), e.g. desktop computers, notebooks, tablets, phones. </a:t>
            </a:r>
          </a:p>
          <a:p>
            <a:r>
              <a:rPr lang="en-CA" dirty="0"/>
              <a:t>The VR headset market has </a:t>
            </a:r>
            <a:r>
              <a:rPr lang="en-CA" b="1" i="1" dirty="0"/>
              <a:t>not</a:t>
            </a:r>
            <a:r>
              <a:rPr lang="en-CA" dirty="0"/>
              <a:t> taken off as expected.</a:t>
            </a:r>
          </a:p>
          <a:p>
            <a:r>
              <a:rPr lang="en-CA" dirty="0"/>
              <a:t>Platforms that bet the farm on PCVR eventually shut down or went on life support (e.g. Sansar).</a:t>
            </a:r>
            <a:endParaRPr lang="en-US" dirty="0"/>
          </a:p>
        </p:txBody>
      </p:sp>
    </p:spTree>
    <p:extLst>
      <p:ext uri="{BB962C8B-B14F-4D97-AF65-F5344CB8AC3E}">
        <p14:creationId xmlns:p14="http://schemas.microsoft.com/office/powerpoint/2010/main" val="1898820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60C7-5D3C-66AF-D72E-4E5998F50860}"/>
              </a:ext>
            </a:extLst>
          </p:cNvPr>
          <p:cNvSpPr>
            <a:spLocks noGrp="1"/>
          </p:cNvSpPr>
          <p:nvPr>
            <p:ph type="title"/>
          </p:nvPr>
        </p:nvSpPr>
        <p:spPr/>
        <p:txBody>
          <a:bodyPr/>
          <a:lstStyle/>
          <a:p>
            <a:r>
              <a:rPr lang="en-US" kern="0" dirty="0"/>
              <a:t>You Require a VR/AR/XR Headset</a:t>
            </a:r>
          </a:p>
        </p:txBody>
      </p:sp>
      <p:sp>
        <p:nvSpPr>
          <p:cNvPr id="3" name="Content Placeholder 2">
            <a:extLst>
              <a:ext uri="{FF2B5EF4-FFF2-40B4-BE49-F238E27FC236}">
                <a16:creationId xmlns:a16="http://schemas.microsoft.com/office/drawing/2014/main" id="{411E901F-C3D1-3014-D99E-9558A1EBE565}"/>
              </a:ext>
            </a:extLst>
          </p:cNvPr>
          <p:cNvSpPr>
            <a:spLocks noGrp="1"/>
          </p:cNvSpPr>
          <p:nvPr>
            <p:ph idx="1"/>
          </p:nvPr>
        </p:nvSpPr>
        <p:spPr/>
        <p:txBody>
          <a:bodyPr>
            <a:normAutofit/>
          </a:bodyPr>
          <a:lstStyle/>
          <a:p>
            <a:r>
              <a:rPr lang="en-CA" dirty="0"/>
              <a:t>Across virtually every failed or moribund metaverse platform, the foundational error was the same: developers built for a VR user base that did not exist and was not growing fast enough to matter. The assumption that tethered PCVR headsets—or even standalone headsets—would achieve mainstream consumer penetration by the mid-2020s proved incorrect. The barriers were real: cost, discomfort, cybersickness, the social awkwardness of headset use, and </a:t>
            </a:r>
            <a:r>
              <a:rPr lang="en-CA" b="1" i="1" dirty="0"/>
              <a:t>the absence of any compelling application that non-enthusiasts genuinely needed</a:t>
            </a:r>
            <a:r>
              <a:rPr lang="en-CA" dirty="0"/>
              <a:t>.</a:t>
            </a:r>
          </a:p>
          <a:p>
            <a:endParaRPr lang="en-US" dirty="0"/>
          </a:p>
        </p:txBody>
      </p:sp>
    </p:spTree>
    <p:extLst>
      <p:ext uri="{BB962C8B-B14F-4D97-AF65-F5344CB8AC3E}">
        <p14:creationId xmlns:p14="http://schemas.microsoft.com/office/powerpoint/2010/main" val="2228820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EE8C0-BE2A-A69A-5929-C15CDC891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8FE5E9-3994-3DAB-EF0B-DCB9E366B7ED}"/>
              </a:ext>
            </a:extLst>
          </p:cNvPr>
          <p:cNvSpPr>
            <a:spLocks noGrp="1"/>
          </p:cNvSpPr>
          <p:nvPr>
            <p:ph type="title"/>
          </p:nvPr>
        </p:nvSpPr>
        <p:spPr/>
        <p:txBody>
          <a:bodyPr>
            <a:normAutofit/>
          </a:bodyPr>
          <a:lstStyle/>
          <a:p>
            <a:r>
              <a:rPr lang="en-US" kern="0" dirty="0"/>
              <a:t>It is a Blockchain Metaverse</a:t>
            </a:r>
          </a:p>
        </p:txBody>
      </p:sp>
      <p:sp>
        <p:nvSpPr>
          <p:cNvPr id="3" name="Content Placeholder 2">
            <a:extLst>
              <a:ext uri="{FF2B5EF4-FFF2-40B4-BE49-F238E27FC236}">
                <a16:creationId xmlns:a16="http://schemas.microsoft.com/office/drawing/2014/main" id="{58928B99-C150-05E2-3C66-6B7C70E21285}"/>
              </a:ext>
            </a:extLst>
          </p:cNvPr>
          <p:cNvSpPr>
            <a:spLocks noGrp="1"/>
          </p:cNvSpPr>
          <p:nvPr>
            <p:ph idx="1"/>
          </p:nvPr>
        </p:nvSpPr>
        <p:spPr/>
        <p:txBody>
          <a:bodyPr>
            <a:normAutofit/>
          </a:bodyPr>
          <a:lstStyle/>
          <a:p>
            <a:r>
              <a:rPr lang="en-CA" dirty="0"/>
              <a:t>Your metaverse is too small, because it forces users to set up a wallet and buy a cryptocurrency or an NFT to participate. </a:t>
            </a:r>
          </a:p>
          <a:p>
            <a:r>
              <a:rPr lang="en-CA" dirty="0"/>
              <a:t>The business case for these platforms was not fully developed; brands rushed in with NFT-driven concepts and expensive virtual land, but financial speculation could not substitute for a compelling user experience. </a:t>
            </a:r>
          </a:p>
          <a:p>
            <a:r>
              <a:rPr lang="en-CA" dirty="0"/>
              <a:t>A "ghost town" effect where most of the "land" is held by speculators who have no intention of building community content. </a:t>
            </a:r>
            <a:endParaRPr lang="en-US" dirty="0"/>
          </a:p>
        </p:txBody>
      </p:sp>
    </p:spTree>
    <p:extLst>
      <p:ext uri="{BB962C8B-B14F-4D97-AF65-F5344CB8AC3E}">
        <p14:creationId xmlns:p14="http://schemas.microsoft.com/office/powerpoint/2010/main" val="1954804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304C7-D77D-FB6D-AB42-D9255B87D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B1D38-1E33-D4DD-E4A4-A0BAD36828DE}"/>
              </a:ext>
            </a:extLst>
          </p:cNvPr>
          <p:cNvSpPr>
            <a:spLocks noGrp="1"/>
          </p:cNvSpPr>
          <p:nvPr>
            <p:ph type="title"/>
          </p:nvPr>
        </p:nvSpPr>
        <p:spPr/>
        <p:txBody>
          <a:bodyPr>
            <a:normAutofit/>
          </a:bodyPr>
          <a:lstStyle/>
          <a:p>
            <a:r>
              <a:rPr lang="en-US" kern="0" dirty="0"/>
              <a:t>It Has Poor Safety &amp; Trust Features and Policies</a:t>
            </a:r>
          </a:p>
        </p:txBody>
      </p:sp>
      <p:sp>
        <p:nvSpPr>
          <p:cNvPr id="3" name="Content Placeholder 2">
            <a:extLst>
              <a:ext uri="{FF2B5EF4-FFF2-40B4-BE49-F238E27FC236}">
                <a16:creationId xmlns:a16="http://schemas.microsoft.com/office/drawing/2014/main" id="{A8695F5E-9C1B-EC81-33AB-9EACBF785F36}"/>
              </a:ext>
            </a:extLst>
          </p:cNvPr>
          <p:cNvSpPr>
            <a:spLocks noGrp="1"/>
          </p:cNvSpPr>
          <p:nvPr>
            <p:ph idx="1"/>
          </p:nvPr>
        </p:nvSpPr>
        <p:spPr/>
        <p:txBody>
          <a:bodyPr>
            <a:normAutofit/>
          </a:bodyPr>
          <a:lstStyle/>
          <a:p>
            <a:r>
              <a:rPr lang="en-CA" dirty="0"/>
              <a:t>Your metaverse is too small because it is not a safe space for women, LGBTQIA people, people with disabilities, people on the spectrum, etc. </a:t>
            </a:r>
          </a:p>
          <a:p>
            <a:r>
              <a:rPr lang="en-CA" dirty="0"/>
              <a:t>Many metaverse platforms have ineffective ways of dealing with bad actors, griefers, trolling, and harassment. </a:t>
            </a:r>
          </a:p>
          <a:p>
            <a:r>
              <a:rPr lang="en-CA" dirty="0"/>
              <a:t>Technical systems alone are not sufficient; human moderation remains an irreplaceable role, particularly for the handling of novel abuse patterns that automated systems have not yet been trained to detect.</a:t>
            </a:r>
            <a:endParaRPr lang="en-US" dirty="0"/>
          </a:p>
        </p:txBody>
      </p:sp>
    </p:spTree>
    <p:extLst>
      <p:ext uri="{BB962C8B-B14F-4D97-AF65-F5344CB8AC3E}">
        <p14:creationId xmlns:p14="http://schemas.microsoft.com/office/powerpoint/2010/main" val="4085321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AD1E-D7C0-D478-A9FA-CB951EA89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05DEB1-B166-9D04-0216-23886B30FFC9}"/>
              </a:ext>
            </a:extLst>
          </p:cNvPr>
          <p:cNvSpPr>
            <a:spLocks noGrp="1"/>
          </p:cNvSpPr>
          <p:nvPr>
            <p:ph type="title"/>
          </p:nvPr>
        </p:nvSpPr>
        <p:spPr/>
        <p:txBody>
          <a:bodyPr>
            <a:normAutofit/>
          </a:bodyPr>
          <a:lstStyle/>
          <a:p>
            <a:r>
              <a:rPr lang="en-US" kern="0" dirty="0"/>
              <a:t>Your Metaverse Focuses on the Product Instead of Community</a:t>
            </a:r>
          </a:p>
        </p:txBody>
      </p:sp>
      <p:sp>
        <p:nvSpPr>
          <p:cNvPr id="3" name="Content Placeholder 2">
            <a:extLst>
              <a:ext uri="{FF2B5EF4-FFF2-40B4-BE49-F238E27FC236}">
                <a16:creationId xmlns:a16="http://schemas.microsoft.com/office/drawing/2014/main" id="{044AD543-8673-F172-AE98-248A638CD876}"/>
              </a:ext>
            </a:extLst>
          </p:cNvPr>
          <p:cNvSpPr>
            <a:spLocks noGrp="1"/>
          </p:cNvSpPr>
          <p:nvPr>
            <p:ph idx="1"/>
          </p:nvPr>
        </p:nvSpPr>
        <p:spPr/>
        <p:txBody>
          <a:bodyPr>
            <a:normAutofit fontScale="92500" lnSpcReduction="10000"/>
          </a:bodyPr>
          <a:lstStyle/>
          <a:p>
            <a:r>
              <a:rPr lang="en-CA" dirty="0">
                <a:solidFill>
                  <a:schemeClr val="tx1"/>
                </a:solidFill>
              </a:rPr>
              <a:t>Your metaverse is too small because you are focusing on the product rather than the community.</a:t>
            </a:r>
          </a:p>
          <a:p>
            <a:r>
              <a:rPr lang="en-US" dirty="0">
                <a:solidFill>
                  <a:schemeClr val="tx1"/>
                </a:solidFill>
              </a:rPr>
              <a:t>I believe that if you focus on the "product," you build a tool; if you focus on the "community," you build a world. As I’ve documented through countless platform failures, the tools are getting easier to make, but the "heart and soul," the resonance that Andy Fidel speaks of, remains the rarest and most essential ingredient.</a:t>
            </a:r>
          </a:p>
          <a:p>
            <a:r>
              <a:rPr lang="en-CA" dirty="0"/>
              <a:t> E.g. Sansar </a:t>
            </a:r>
            <a:r>
              <a:rPr lang="en-US" dirty="0">
                <a:solidFill>
                  <a:schemeClr val="tx1"/>
                </a:solidFill>
              </a:rPr>
              <a:t>built a high-fidelity engine but failed to provide the social "glue“ features that allow a community to form. I’ve written that they expected the mere existence of beautiful "experiences" to draw a crowd, which didn't happen because people go to virtual worlds to be with other people, not just to look at scenery.</a:t>
            </a:r>
            <a:endParaRPr lang="en-CA" dirty="0"/>
          </a:p>
          <a:p>
            <a:endParaRPr lang="en-US" dirty="0"/>
          </a:p>
        </p:txBody>
      </p:sp>
    </p:spTree>
    <p:extLst>
      <p:ext uri="{BB962C8B-B14F-4D97-AF65-F5344CB8AC3E}">
        <p14:creationId xmlns:p14="http://schemas.microsoft.com/office/powerpoint/2010/main" val="4030229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1AAEC-9A4A-8865-71A3-5717C73566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809DC9-FAE4-B312-9ED3-0E80B15BDF00}"/>
              </a:ext>
            </a:extLst>
          </p:cNvPr>
          <p:cNvSpPr>
            <a:spLocks noGrp="1"/>
          </p:cNvSpPr>
          <p:nvPr>
            <p:ph type="title"/>
          </p:nvPr>
        </p:nvSpPr>
        <p:spPr/>
        <p:txBody>
          <a:bodyPr>
            <a:normAutofit/>
          </a:bodyPr>
          <a:lstStyle/>
          <a:p>
            <a:r>
              <a:rPr lang="en-US" kern="0" dirty="0"/>
              <a:t>It Has User Data Privacy Issues</a:t>
            </a:r>
          </a:p>
        </p:txBody>
      </p:sp>
      <p:sp>
        <p:nvSpPr>
          <p:cNvPr id="3" name="Content Placeholder 2">
            <a:extLst>
              <a:ext uri="{FF2B5EF4-FFF2-40B4-BE49-F238E27FC236}">
                <a16:creationId xmlns:a16="http://schemas.microsoft.com/office/drawing/2014/main" id="{1175146D-C72A-AA86-0617-0176CCF7F4F2}"/>
              </a:ext>
            </a:extLst>
          </p:cNvPr>
          <p:cNvSpPr>
            <a:spLocks noGrp="1"/>
          </p:cNvSpPr>
          <p:nvPr>
            <p:ph idx="1"/>
          </p:nvPr>
        </p:nvSpPr>
        <p:spPr/>
        <p:txBody>
          <a:bodyPr>
            <a:normAutofit fontScale="92500" lnSpcReduction="10000"/>
          </a:bodyPr>
          <a:lstStyle/>
          <a:p>
            <a:r>
              <a:rPr lang="en-US" dirty="0"/>
              <a:t>I believe that for the metaverse must move away from the extractive model of surveillance capitalism and toward a model that respects </a:t>
            </a:r>
            <a:r>
              <a:rPr lang="en-US" b="1" i="1" dirty="0"/>
              <a:t>user privacy</a:t>
            </a:r>
            <a:r>
              <a:rPr lang="en-US" dirty="0"/>
              <a:t>. </a:t>
            </a:r>
          </a:p>
          <a:p>
            <a:r>
              <a:rPr lang="en-US" dirty="0"/>
              <a:t>I have often defended the right to </a:t>
            </a:r>
            <a:r>
              <a:rPr lang="en-US" b="1" dirty="0"/>
              <a:t>pseudonymity</a:t>
            </a:r>
            <a:r>
              <a:rPr lang="en-US" dirty="0"/>
              <a:t>. I’ve criticized Meta Horizon’s past "real name" policies, arguing that </a:t>
            </a:r>
            <a:r>
              <a:rPr lang="en-US" b="1" i="1" dirty="0"/>
              <a:t>the ability to be someone else—to explore identity without it being tied back to your real-world data profile—is essential for the metaverse to be a safe "third space.“</a:t>
            </a:r>
          </a:p>
          <a:p>
            <a:r>
              <a:rPr lang="en-US" dirty="0"/>
              <a:t>Eye and face tracking provide Meta with biometric data. I have written that this data—how long you look at an object, how your pupils dilate, and your micro-expressions—can be used to infer your emotional state and preferences with terrifying accuracy.</a:t>
            </a:r>
          </a:p>
          <a:p>
            <a:endParaRPr lang="en-US" dirty="0"/>
          </a:p>
        </p:txBody>
      </p:sp>
    </p:spTree>
    <p:extLst>
      <p:ext uri="{BB962C8B-B14F-4D97-AF65-F5344CB8AC3E}">
        <p14:creationId xmlns:p14="http://schemas.microsoft.com/office/powerpoint/2010/main" val="1506673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41B1F-6B78-EA45-C5D5-E5BB65A95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0160C-6A7A-011D-90E3-EAD2C1461648}"/>
              </a:ext>
            </a:extLst>
          </p:cNvPr>
          <p:cNvSpPr>
            <a:spLocks noGrp="1"/>
          </p:cNvSpPr>
          <p:nvPr>
            <p:ph type="title"/>
          </p:nvPr>
        </p:nvSpPr>
        <p:spPr/>
        <p:txBody>
          <a:bodyPr>
            <a:normAutofit/>
          </a:bodyPr>
          <a:lstStyle/>
          <a:p>
            <a:r>
              <a:rPr lang="en-US" kern="0" dirty="0"/>
              <a:t>You Fail to Market It Properly</a:t>
            </a:r>
          </a:p>
        </p:txBody>
      </p:sp>
      <p:sp>
        <p:nvSpPr>
          <p:cNvPr id="3" name="Content Placeholder 2">
            <a:extLst>
              <a:ext uri="{FF2B5EF4-FFF2-40B4-BE49-F238E27FC236}">
                <a16:creationId xmlns:a16="http://schemas.microsoft.com/office/drawing/2014/main" id="{20E431AA-4832-AC3F-F511-C6FB5C3D7B71}"/>
              </a:ext>
            </a:extLst>
          </p:cNvPr>
          <p:cNvSpPr>
            <a:spLocks noGrp="1"/>
          </p:cNvSpPr>
          <p:nvPr>
            <p:ph idx="1"/>
          </p:nvPr>
        </p:nvSpPr>
        <p:spPr/>
        <p:txBody>
          <a:bodyPr>
            <a:normAutofit/>
          </a:bodyPr>
          <a:lstStyle/>
          <a:p>
            <a:r>
              <a:rPr lang="en-CA" dirty="0"/>
              <a:t>Your metaverse is too small because nobody knows about it, and you fail to market it. In fact, you don’t even know who or what your market is. You just put something out there and then wonder why nobody uses your platform.</a:t>
            </a:r>
          </a:p>
          <a:p>
            <a:r>
              <a:rPr lang="en-CA" b="1" i="1" dirty="0"/>
              <a:t>“Build It and They Will Come” is NOT A MARKETING STRATEGY. It is </a:t>
            </a:r>
            <a:r>
              <a:rPr lang="en-CA" b="1" i="1" u="sng" dirty="0"/>
              <a:t>the absence of a marketing strategy</a:t>
            </a:r>
            <a:r>
              <a:rPr lang="en-CA" b="1" i="1" dirty="0"/>
              <a:t>.</a:t>
            </a:r>
          </a:p>
          <a:p>
            <a:r>
              <a:rPr lang="en-US" dirty="0">
                <a:solidFill>
                  <a:schemeClr val="tx1"/>
                </a:solidFill>
              </a:rPr>
              <a:t>Marketing often focuses on </a:t>
            </a:r>
            <a:r>
              <a:rPr lang="en-US" b="1" i="1" dirty="0">
                <a:solidFill>
                  <a:schemeClr val="tx1"/>
                </a:solidFill>
              </a:rPr>
              <a:t>what</a:t>
            </a:r>
            <a:r>
              <a:rPr lang="en-US" dirty="0">
                <a:solidFill>
                  <a:schemeClr val="tx1"/>
                </a:solidFill>
              </a:rPr>
              <a:t> the metaverse is (the tech, the VR, the graphics) rather than </a:t>
            </a:r>
            <a:r>
              <a:rPr lang="en-US" b="1" i="1" dirty="0">
                <a:solidFill>
                  <a:schemeClr val="tx1"/>
                </a:solidFill>
              </a:rPr>
              <a:t>why</a:t>
            </a:r>
            <a:r>
              <a:rPr lang="en-US" dirty="0">
                <a:solidFill>
                  <a:schemeClr val="tx1"/>
                </a:solidFill>
              </a:rPr>
              <a:t> anyone should care.</a:t>
            </a:r>
          </a:p>
          <a:p>
            <a:endParaRPr lang="en-CA" dirty="0"/>
          </a:p>
          <a:p>
            <a:endParaRPr lang="en-US" dirty="0"/>
          </a:p>
        </p:txBody>
      </p:sp>
    </p:spTree>
    <p:extLst>
      <p:ext uri="{BB962C8B-B14F-4D97-AF65-F5344CB8AC3E}">
        <p14:creationId xmlns:p14="http://schemas.microsoft.com/office/powerpoint/2010/main" val="4225960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8C5E7-6023-123C-2799-3828E0328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CBE4FE-F286-7723-E783-D0B4777D6ED7}"/>
              </a:ext>
            </a:extLst>
          </p:cNvPr>
          <p:cNvSpPr>
            <a:spLocks noGrp="1"/>
          </p:cNvSpPr>
          <p:nvPr>
            <p:ph type="title"/>
          </p:nvPr>
        </p:nvSpPr>
        <p:spPr/>
        <p:txBody>
          <a:bodyPr>
            <a:normAutofit/>
          </a:bodyPr>
          <a:lstStyle/>
          <a:p>
            <a:r>
              <a:rPr lang="en-US" kern="0" dirty="0"/>
              <a:t>It  Is Unfriendly to Different Cultures</a:t>
            </a:r>
          </a:p>
        </p:txBody>
      </p:sp>
      <p:sp>
        <p:nvSpPr>
          <p:cNvPr id="3" name="Content Placeholder 2">
            <a:extLst>
              <a:ext uri="{FF2B5EF4-FFF2-40B4-BE49-F238E27FC236}">
                <a16:creationId xmlns:a16="http://schemas.microsoft.com/office/drawing/2014/main" id="{202EECF1-EA30-B3FC-5DC0-69CCABE2B11C}"/>
              </a:ext>
            </a:extLst>
          </p:cNvPr>
          <p:cNvSpPr>
            <a:spLocks noGrp="1"/>
          </p:cNvSpPr>
          <p:nvPr>
            <p:ph idx="1"/>
          </p:nvPr>
        </p:nvSpPr>
        <p:spPr/>
        <p:txBody>
          <a:bodyPr>
            <a:normAutofit fontScale="92500" lnSpcReduction="10000"/>
          </a:bodyPr>
          <a:lstStyle/>
          <a:p>
            <a:r>
              <a:rPr lang="en-CA" dirty="0"/>
              <a:t>Your metaverse is too small because it is unfriendly to (or bans outright) certain cultures, groups, and communities.</a:t>
            </a:r>
          </a:p>
          <a:p>
            <a:r>
              <a:rPr lang="en-CA" dirty="0"/>
              <a:t>E.g., </a:t>
            </a:r>
            <a:r>
              <a:rPr lang="en-US" dirty="0"/>
              <a:t>clubs which discriminate against classic/non-mesh avatars, or discriminate against </a:t>
            </a:r>
            <a:r>
              <a:rPr lang="en-US" dirty="0" err="1"/>
              <a:t>furries</a:t>
            </a:r>
            <a:r>
              <a:rPr lang="en-US" dirty="0"/>
              <a:t>, in Second Life.</a:t>
            </a:r>
            <a:endParaRPr lang="en-CA" dirty="0"/>
          </a:p>
          <a:p>
            <a:r>
              <a:rPr lang="en-US" dirty="0"/>
              <a:t>“Elitism" and "gatekeeping" can make these digital spaces feel hostile to the very subcultures that helped built them.</a:t>
            </a:r>
          </a:p>
          <a:p>
            <a:r>
              <a:rPr lang="en-US" dirty="0">
                <a:solidFill>
                  <a:schemeClr val="tx1"/>
                </a:solidFill>
              </a:rPr>
              <a:t>By imposing strict, corporate-friendly and family-friendly policies, they often erase the authentic "community-coded" spaces for which Andy Fidel advocates.</a:t>
            </a:r>
          </a:p>
          <a:p>
            <a:r>
              <a:rPr lang="en-US" b="1" i="1" dirty="0"/>
              <a:t>You cannot impose a culture on a virtual world; the users bring the culture with them.</a:t>
            </a:r>
          </a:p>
          <a:p>
            <a:endParaRPr lang="en-US" dirty="0">
              <a:solidFill>
                <a:schemeClr val="tx1"/>
              </a:solidFill>
            </a:endParaRPr>
          </a:p>
          <a:p>
            <a:endParaRPr lang="en-US" dirty="0"/>
          </a:p>
        </p:txBody>
      </p:sp>
    </p:spTree>
    <p:extLst>
      <p:ext uri="{BB962C8B-B14F-4D97-AF65-F5344CB8AC3E}">
        <p14:creationId xmlns:p14="http://schemas.microsoft.com/office/powerpoint/2010/main" val="28574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99700-D933-76A5-95A5-9567A30B97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1C5AC-93E8-BE62-1731-289851A31C98}"/>
              </a:ext>
            </a:extLst>
          </p:cNvPr>
          <p:cNvSpPr>
            <a:spLocks noGrp="1"/>
          </p:cNvSpPr>
          <p:nvPr>
            <p:ph type="title"/>
          </p:nvPr>
        </p:nvSpPr>
        <p:spPr>
          <a:xfrm>
            <a:off x="838200" y="365125"/>
            <a:ext cx="10515600" cy="1325563"/>
          </a:xfrm>
        </p:spPr>
        <p:txBody>
          <a:bodyPr anchor="ctr">
            <a:normAutofit/>
          </a:bodyPr>
          <a:lstStyle/>
          <a:p>
            <a:r>
              <a:rPr lang="en-US" kern="0" dirty="0"/>
              <a:t>1. Andy Fidel on the Rise of Niche Communities in the Metaverse</a:t>
            </a:r>
          </a:p>
        </p:txBody>
      </p:sp>
      <p:sp>
        <p:nvSpPr>
          <p:cNvPr id="3" name="Content Placeholder 2">
            <a:extLst>
              <a:ext uri="{FF2B5EF4-FFF2-40B4-BE49-F238E27FC236}">
                <a16:creationId xmlns:a16="http://schemas.microsoft.com/office/drawing/2014/main" id="{469877DD-057D-4184-9E22-E9B3DAD853F8}"/>
              </a:ext>
            </a:extLst>
          </p:cNvPr>
          <p:cNvSpPr>
            <a:spLocks noGrp="1"/>
          </p:cNvSpPr>
          <p:nvPr>
            <p:ph sz="half" idx="1"/>
          </p:nvPr>
        </p:nvSpPr>
        <p:spPr>
          <a:xfrm>
            <a:off x="838199" y="1825625"/>
            <a:ext cx="7371303" cy="4351338"/>
          </a:xfrm>
        </p:spPr>
        <p:txBody>
          <a:bodyPr>
            <a:normAutofit/>
          </a:bodyPr>
          <a:lstStyle/>
          <a:p>
            <a:r>
              <a:rPr lang="en-US" dirty="0"/>
              <a:t>“The real shift [is]…moving away from massive platforms and into micro-communities. Niche is becoming mainstream.”</a:t>
            </a:r>
          </a:p>
          <a:p>
            <a:r>
              <a:rPr lang="en-US" dirty="0"/>
              <a:t>“I’m seeing all these new platforms emerge…and the tools? They’re getting so good and so accessible! That soon, anyone will be able to build their own platform. Their own space. Their own world.”</a:t>
            </a:r>
          </a:p>
        </p:txBody>
      </p:sp>
      <p:pic>
        <p:nvPicPr>
          <p:cNvPr id="5" name="Picture 4">
            <a:extLst>
              <a:ext uri="{FF2B5EF4-FFF2-40B4-BE49-F238E27FC236}">
                <a16:creationId xmlns:a16="http://schemas.microsoft.com/office/drawing/2014/main" id="{A5FC746B-6FF4-E121-FD1C-5AA3169DAAEC}"/>
              </a:ext>
            </a:extLst>
          </p:cNvPr>
          <p:cNvPicPr>
            <a:picLocks noChangeAspect="1"/>
          </p:cNvPicPr>
          <p:nvPr/>
        </p:nvPicPr>
        <p:blipFill>
          <a:blip r:embed="rId3"/>
          <a:srcRect r="18431" b="1"/>
          <a:stretch>
            <a:fillRect/>
          </a:stretch>
        </p:blipFill>
        <p:spPr>
          <a:xfrm>
            <a:off x="8452742" y="1825625"/>
            <a:ext cx="3524784" cy="2959998"/>
          </a:xfrm>
          <a:prstGeom prst="rect">
            <a:avLst/>
          </a:prstGeom>
          <a:noFill/>
        </p:spPr>
      </p:pic>
    </p:spTree>
    <p:extLst>
      <p:ext uri="{BB962C8B-B14F-4D97-AF65-F5344CB8AC3E}">
        <p14:creationId xmlns:p14="http://schemas.microsoft.com/office/powerpoint/2010/main" val="1258789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D4536-67B3-8D4F-AD1E-B9814AC28B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5D7C9F-8933-5336-06C3-EDA6F7F46BED}"/>
              </a:ext>
            </a:extLst>
          </p:cNvPr>
          <p:cNvSpPr>
            <a:spLocks noGrp="1"/>
          </p:cNvSpPr>
          <p:nvPr>
            <p:ph type="title"/>
          </p:nvPr>
        </p:nvSpPr>
        <p:spPr>
          <a:xfrm>
            <a:off x="838200" y="365125"/>
            <a:ext cx="7068671" cy="1325563"/>
          </a:xfrm>
        </p:spPr>
        <p:txBody>
          <a:bodyPr>
            <a:normAutofit/>
          </a:bodyPr>
          <a:lstStyle/>
          <a:p>
            <a:r>
              <a:rPr lang="en-US" kern="0" dirty="0"/>
              <a:t>Your Platform Refuses Adult Content</a:t>
            </a:r>
          </a:p>
        </p:txBody>
      </p:sp>
      <p:sp>
        <p:nvSpPr>
          <p:cNvPr id="3" name="Content Placeholder 2">
            <a:extLst>
              <a:ext uri="{FF2B5EF4-FFF2-40B4-BE49-F238E27FC236}">
                <a16:creationId xmlns:a16="http://schemas.microsoft.com/office/drawing/2014/main" id="{E2C09A96-44F6-6596-1FB5-7C5CB5F32B65}"/>
              </a:ext>
            </a:extLst>
          </p:cNvPr>
          <p:cNvSpPr>
            <a:spLocks noGrp="1"/>
          </p:cNvSpPr>
          <p:nvPr>
            <p:ph idx="1"/>
          </p:nvPr>
        </p:nvSpPr>
        <p:spPr>
          <a:xfrm>
            <a:off x="838200" y="1825625"/>
            <a:ext cx="7068670" cy="4351338"/>
          </a:xfrm>
        </p:spPr>
        <p:txBody>
          <a:bodyPr>
            <a:normAutofit/>
          </a:bodyPr>
          <a:lstStyle/>
          <a:p>
            <a:r>
              <a:rPr lang="en-CA" dirty="0"/>
              <a:t>Your metaverse is too small because you refuse to allow adult content</a:t>
            </a:r>
          </a:p>
          <a:p>
            <a:r>
              <a:rPr lang="en-CA" dirty="0"/>
              <a:t>Part of Second Life’s longevity can be attributed to adult content.</a:t>
            </a:r>
          </a:p>
          <a:p>
            <a:r>
              <a:rPr lang="en-CA" dirty="0"/>
              <a:t>Sansar and High Fidelity were hobbled by their rigid refusal to allow adult content (mainly to appeal to corporate clients </a:t>
            </a:r>
            <a:r>
              <a:rPr lang="en-CA" b="1" i="1" dirty="0"/>
              <a:t>who never came</a:t>
            </a:r>
            <a:r>
              <a:rPr lang="en-CA" dirty="0"/>
              <a:t>).</a:t>
            </a:r>
          </a:p>
          <a:p>
            <a:pPr marL="0" indent="0">
              <a:buNone/>
            </a:pPr>
            <a:r>
              <a:rPr lang="en-CA" sz="1800" dirty="0"/>
              <a:t>(image credit: RyanSchultz.com blog)</a:t>
            </a:r>
          </a:p>
        </p:txBody>
      </p:sp>
      <p:pic>
        <p:nvPicPr>
          <p:cNvPr id="5" name="Picture 4">
            <a:extLst>
              <a:ext uri="{FF2B5EF4-FFF2-40B4-BE49-F238E27FC236}">
                <a16:creationId xmlns:a16="http://schemas.microsoft.com/office/drawing/2014/main" id="{607E18D7-45FD-85C2-F636-56F8DB1297C2}"/>
              </a:ext>
            </a:extLst>
          </p:cNvPr>
          <p:cNvPicPr>
            <a:picLocks noChangeAspect="1"/>
          </p:cNvPicPr>
          <p:nvPr/>
        </p:nvPicPr>
        <p:blipFill>
          <a:blip r:embed="rId3"/>
          <a:stretch>
            <a:fillRect/>
          </a:stretch>
        </p:blipFill>
        <p:spPr>
          <a:xfrm>
            <a:off x="8140793" y="509587"/>
            <a:ext cx="3629025" cy="5838825"/>
          </a:xfrm>
          <a:prstGeom prst="rect">
            <a:avLst/>
          </a:prstGeom>
        </p:spPr>
      </p:pic>
    </p:spTree>
    <p:extLst>
      <p:ext uri="{BB962C8B-B14F-4D97-AF65-F5344CB8AC3E}">
        <p14:creationId xmlns:p14="http://schemas.microsoft.com/office/powerpoint/2010/main" val="69045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hankYou"/>
          <p:cNvSpPr txBox="1"/>
          <p:nvPr/>
        </p:nvSpPr>
        <p:spPr>
          <a:xfrm>
            <a:off x="1524000" y="1968500"/>
            <a:ext cx="9144000" cy="2286000"/>
          </a:xfrm>
          <a:prstGeom prst="rect">
            <a:avLst/>
          </a:prstGeom>
          <a:noFill/>
          <a:ln w="0">
            <a:noFill/>
          </a:ln>
        </p:spPr>
        <p:txBody>
          <a:bodyPr wrap="squar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0F4FA"/>
                </a:solidFill>
                <a:effectLst/>
                <a:uLnTx/>
                <a:uFillTx/>
                <a:latin typeface="Montserrat"/>
                <a:ea typeface="+mn-ea"/>
                <a:cs typeface="+mn-cs"/>
              </a:rPr>
              <a:t>Thank You</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5BA3FF"/>
                </a:solidFill>
                <a:effectLst/>
                <a:uLnTx/>
                <a:uFillTx/>
                <a:latin typeface="Open Sans"/>
                <a:ea typeface="+mn-ea"/>
                <a:cs typeface="+mn-cs"/>
              </a:rPr>
              <a:t>Questions?</a:t>
            </a:r>
          </a:p>
        </p:txBody>
      </p:sp>
      <p:sp>
        <p:nvSpPr>
          <p:cNvPr id="201" name="ClosingLine"/>
          <p:cNvSpPr/>
          <p:nvPr/>
        </p:nvSpPr>
        <p:spPr>
          <a:xfrm>
            <a:off x="4572000" y="4318000"/>
            <a:ext cx="3048000" cy="36576"/>
          </a:xfrm>
          <a:prstGeom prst="rect">
            <a:avLst/>
          </a:prstGeom>
          <a:gradFill>
            <a:gsLst>
              <a:gs pos="0">
                <a:srgbClr val="3B82F6"/>
              </a:gs>
              <a:gs pos="100000">
                <a:srgbClr val="06B6D4"/>
              </a:gs>
            </a:gsLst>
            <a:lin ang="0" scaled="1"/>
          </a:gradFill>
          <a:ln w="0">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4FA"/>
              </a:solidFill>
              <a:effectLst/>
              <a:uLnTx/>
              <a:uFillTx/>
              <a:latin typeface="Open Sans" panose="020F0502020204030204"/>
              <a:ea typeface="+mn-ea"/>
              <a:cs typeface="+mn-cs"/>
            </a:endParaRPr>
          </a:p>
        </p:txBody>
      </p:sp>
      <p:sp>
        <p:nvSpPr>
          <p:cNvPr id="202" name="ContactInfo"/>
          <p:cNvSpPr txBox="1"/>
          <p:nvPr/>
        </p:nvSpPr>
        <p:spPr>
          <a:xfrm>
            <a:off x="2286000" y="4699000"/>
            <a:ext cx="7620000" cy="1143000"/>
          </a:xfrm>
          <a:prstGeom prst="rect">
            <a:avLst/>
          </a:prstGeom>
          <a:noFill/>
          <a:ln w="0">
            <a:noFill/>
          </a:ln>
        </p:spPr>
        <p:txBody>
          <a:bodyPr wrap="square"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8C4E0"/>
                </a:solidFill>
                <a:effectLst/>
                <a:uLnTx/>
                <a:uFillTx/>
                <a:latin typeface="Open Sans"/>
                <a:ea typeface="+mn-ea"/>
                <a:cs typeface="+mn-cs"/>
              </a:rPr>
              <a:t>Ryan Schultz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A8C4E0"/>
                </a:solidFill>
                <a:effectLst/>
                <a:uLnTx/>
                <a:uFillTx/>
                <a:latin typeface="Open Sans"/>
                <a:ea typeface="+mn-ea"/>
                <a:cs typeface="+mn-cs"/>
              </a:rPr>
              <a:t>Read my blog: https://ryanschultz.com</a:t>
            </a:r>
          </a:p>
          <a:p>
            <a:pPr lvl="0" algn="ctr">
              <a:defRPr/>
            </a:pPr>
            <a:r>
              <a:rPr lang="en-US" sz="2000" dirty="0">
                <a:solidFill>
                  <a:srgbClr val="A8C4E0"/>
                </a:solidFill>
                <a:latin typeface="Open Sans"/>
              </a:rPr>
              <a:t>Join my Discord server: </a:t>
            </a:r>
            <a:r>
              <a:rPr lang="en-US" sz="2000" dirty="0">
                <a:solidFill>
                  <a:srgbClr val="A8C4E0"/>
                </a:solidFill>
              </a:rPr>
              <a:t>https://</a:t>
            </a:r>
            <a:r>
              <a:rPr lang="en-US" sz="2000" dirty="0" err="1">
                <a:solidFill>
                  <a:srgbClr val="A8C4E0"/>
                </a:solidFill>
              </a:rPr>
              <a:t>discord.com</a:t>
            </a:r>
            <a:r>
              <a:rPr lang="en-US" sz="2000" dirty="0">
                <a:solidFill>
                  <a:srgbClr val="A8C4E0"/>
                </a:solidFill>
              </a:rPr>
              <a:t>/invite/aMtNVw6V</a:t>
            </a:r>
            <a:endParaRPr kumimoji="0" lang="en-US" sz="2000" b="0" i="0" u="none" strike="noStrike" kern="1200" cap="none" spc="0" normalizeH="0" baseline="0" noProof="0" dirty="0">
              <a:ln>
                <a:noFill/>
              </a:ln>
              <a:solidFill>
                <a:srgbClr val="A8C4E0"/>
              </a:solidFill>
              <a:effectLst/>
              <a:uLnTx/>
              <a:uFillTx/>
              <a:latin typeface="Open Sa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A8C4E0"/>
              </a:solidFill>
              <a:effectLst/>
              <a:uLnTx/>
              <a:uFillTx/>
              <a:latin typeface="Open Sans"/>
              <a:ea typeface="+mn-ea"/>
              <a:cs typeface="+mn-cs"/>
            </a:endParaRPr>
          </a:p>
        </p:txBody>
      </p:sp>
    </p:spTree>
    <p:extLst>
      <p:ext uri="{BB962C8B-B14F-4D97-AF65-F5344CB8AC3E}">
        <p14:creationId xmlns:p14="http://schemas.microsoft.com/office/powerpoint/2010/main" val="272627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BD0E5-7A3D-7A26-9E2A-02390BA446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37703E-0557-7F50-AB1C-7018917BC397}"/>
              </a:ext>
            </a:extLst>
          </p:cNvPr>
          <p:cNvSpPr>
            <a:spLocks noGrp="1"/>
          </p:cNvSpPr>
          <p:nvPr>
            <p:ph type="title"/>
          </p:nvPr>
        </p:nvSpPr>
        <p:spPr>
          <a:xfrm>
            <a:off x="838200" y="365125"/>
            <a:ext cx="10515600" cy="1325563"/>
          </a:xfrm>
        </p:spPr>
        <p:txBody>
          <a:bodyPr anchor="ctr">
            <a:normAutofit/>
          </a:bodyPr>
          <a:lstStyle/>
          <a:p>
            <a:r>
              <a:rPr lang="en-US" kern="0" dirty="0"/>
              <a:t>2. Andy Fidel on Measuring Success</a:t>
            </a:r>
          </a:p>
        </p:txBody>
      </p:sp>
      <p:sp>
        <p:nvSpPr>
          <p:cNvPr id="3" name="Content Placeholder 2">
            <a:extLst>
              <a:ext uri="{FF2B5EF4-FFF2-40B4-BE49-F238E27FC236}">
                <a16:creationId xmlns:a16="http://schemas.microsoft.com/office/drawing/2014/main" id="{F8979A0D-B871-343E-4D2E-C87276002BDE}"/>
              </a:ext>
            </a:extLst>
          </p:cNvPr>
          <p:cNvSpPr>
            <a:spLocks noGrp="1"/>
          </p:cNvSpPr>
          <p:nvPr>
            <p:ph sz="half" idx="1"/>
          </p:nvPr>
        </p:nvSpPr>
        <p:spPr>
          <a:xfrm>
            <a:off x="838199" y="1825625"/>
            <a:ext cx="7371303" cy="4351338"/>
          </a:xfrm>
        </p:spPr>
        <p:txBody>
          <a:bodyPr>
            <a:normAutofit/>
          </a:bodyPr>
          <a:lstStyle/>
          <a:p>
            <a:r>
              <a:rPr lang="en-US" dirty="0"/>
              <a:t>“We’ve got to find new ways of measuring success when it comes to connection. Every social metric measures visibility: impressions, clicks, followers. </a:t>
            </a:r>
            <a:r>
              <a:rPr lang="en-US" b="1" i="1" dirty="0"/>
              <a:t>That’s activity, not authenticity…</a:t>
            </a:r>
            <a:br>
              <a:rPr lang="en-US" dirty="0"/>
            </a:br>
            <a:br>
              <a:rPr lang="en-US" dirty="0"/>
            </a:br>
            <a:r>
              <a:rPr lang="en-US" dirty="0"/>
              <a:t>I’m done chasing mass engagement and empty distribution. </a:t>
            </a:r>
            <a:br>
              <a:rPr lang="en-US" dirty="0"/>
            </a:br>
            <a:br>
              <a:rPr lang="en-US" dirty="0"/>
            </a:br>
            <a:r>
              <a:rPr lang="en-US" dirty="0"/>
              <a:t>Because connection isn’t content. It’s </a:t>
            </a:r>
            <a:r>
              <a:rPr lang="en-US" b="1" i="1" dirty="0"/>
              <a:t>presence</a:t>
            </a:r>
            <a:r>
              <a:rPr lang="en-US" dirty="0"/>
              <a:t>.”</a:t>
            </a:r>
          </a:p>
        </p:txBody>
      </p:sp>
      <p:pic>
        <p:nvPicPr>
          <p:cNvPr id="5" name="Picture 4">
            <a:extLst>
              <a:ext uri="{FF2B5EF4-FFF2-40B4-BE49-F238E27FC236}">
                <a16:creationId xmlns:a16="http://schemas.microsoft.com/office/drawing/2014/main" id="{5D51E28D-B1FC-7E1E-7C20-F536620E9DA6}"/>
              </a:ext>
            </a:extLst>
          </p:cNvPr>
          <p:cNvPicPr>
            <a:picLocks noChangeAspect="1"/>
          </p:cNvPicPr>
          <p:nvPr/>
        </p:nvPicPr>
        <p:blipFill>
          <a:blip r:embed="rId3"/>
          <a:srcRect r="18431" b="1"/>
          <a:stretch>
            <a:fillRect/>
          </a:stretch>
        </p:blipFill>
        <p:spPr>
          <a:xfrm>
            <a:off x="8452742" y="1825625"/>
            <a:ext cx="3524784" cy="2959998"/>
          </a:xfrm>
          <a:prstGeom prst="rect">
            <a:avLst/>
          </a:prstGeom>
          <a:noFill/>
        </p:spPr>
      </p:pic>
    </p:spTree>
    <p:extLst>
      <p:ext uri="{BB962C8B-B14F-4D97-AF65-F5344CB8AC3E}">
        <p14:creationId xmlns:p14="http://schemas.microsoft.com/office/powerpoint/2010/main" val="338198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1AC51-A07A-54F8-7BCF-B902F7EAD5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E404CB-40E3-6B20-461A-BAE480F59BD4}"/>
              </a:ext>
            </a:extLst>
          </p:cNvPr>
          <p:cNvSpPr>
            <a:spLocks noGrp="1"/>
          </p:cNvSpPr>
          <p:nvPr>
            <p:ph type="title"/>
          </p:nvPr>
        </p:nvSpPr>
        <p:spPr>
          <a:xfrm>
            <a:off x="838200" y="365125"/>
            <a:ext cx="10515600" cy="1325563"/>
          </a:xfrm>
        </p:spPr>
        <p:txBody>
          <a:bodyPr anchor="ctr">
            <a:normAutofit/>
          </a:bodyPr>
          <a:lstStyle/>
          <a:p>
            <a:r>
              <a:rPr lang="en-US" kern="0" dirty="0"/>
              <a:t>3. Andy Fidel on Community</a:t>
            </a:r>
          </a:p>
        </p:txBody>
      </p:sp>
      <p:sp>
        <p:nvSpPr>
          <p:cNvPr id="3" name="Content Placeholder 2">
            <a:extLst>
              <a:ext uri="{FF2B5EF4-FFF2-40B4-BE49-F238E27FC236}">
                <a16:creationId xmlns:a16="http://schemas.microsoft.com/office/drawing/2014/main" id="{D9B28769-007B-D058-78CC-AB38C9696C6A}"/>
              </a:ext>
            </a:extLst>
          </p:cNvPr>
          <p:cNvSpPr>
            <a:spLocks noGrp="1"/>
          </p:cNvSpPr>
          <p:nvPr>
            <p:ph sz="half" idx="1"/>
          </p:nvPr>
        </p:nvSpPr>
        <p:spPr>
          <a:xfrm>
            <a:off x="838199" y="1825625"/>
            <a:ext cx="7371303" cy="4351338"/>
          </a:xfrm>
        </p:spPr>
        <p:txBody>
          <a:bodyPr>
            <a:normAutofit/>
          </a:bodyPr>
          <a:lstStyle/>
          <a:p>
            <a:r>
              <a:rPr lang="en-US" dirty="0"/>
              <a:t>“The future of connection isn’t centralized. It’s community-coded. Our gathering places are getting smaller, weirder, and more </a:t>
            </a:r>
            <a:r>
              <a:rPr lang="en-US" b="1" i="1" dirty="0"/>
              <a:t>human</a:t>
            </a:r>
            <a:r>
              <a:rPr lang="en-US" dirty="0"/>
              <a:t>. </a:t>
            </a:r>
            <a:br>
              <a:rPr lang="en-US" dirty="0"/>
            </a:br>
            <a:br>
              <a:rPr lang="en-US" dirty="0"/>
            </a:br>
            <a:r>
              <a:rPr lang="en-US" dirty="0"/>
              <a:t>This Metaverse concept? It’s not pulling us apart. It’s inviting us to go deeper.</a:t>
            </a:r>
            <a:br>
              <a:rPr lang="en-US" dirty="0"/>
            </a:br>
            <a:br>
              <a:rPr lang="en-US" dirty="0"/>
            </a:br>
            <a:r>
              <a:rPr lang="en-US" dirty="0"/>
              <a:t>We’re not scrolling past each other anymore—we’re showing up for one another.”</a:t>
            </a:r>
          </a:p>
        </p:txBody>
      </p:sp>
      <p:pic>
        <p:nvPicPr>
          <p:cNvPr id="5" name="Picture 4">
            <a:extLst>
              <a:ext uri="{FF2B5EF4-FFF2-40B4-BE49-F238E27FC236}">
                <a16:creationId xmlns:a16="http://schemas.microsoft.com/office/drawing/2014/main" id="{DD55C6E6-91CE-4BE1-34AD-13E6736FEB94}"/>
              </a:ext>
            </a:extLst>
          </p:cNvPr>
          <p:cNvPicPr>
            <a:picLocks noChangeAspect="1"/>
          </p:cNvPicPr>
          <p:nvPr/>
        </p:nvPicPr>
        <p:blipFill>
          <a:blip r:embed="rId3"/>
          <a:srcRect r="18431" b="1"/>
          <a:stretch>
            <a:fillRect/>
          </a:stretch>
        </p:blipFill>
        <p:spPr>
          <a:xfrm>
            <a:off x="8452742" y="1825625"/>
            <a:ext cx="3524784" cy="2959998"/>
          </a:xfrm>
          <a:prstGeom prst="rect">
            <a:avLst/>
          </a:prstGeom>
          <a:noFill/>
        </p:spPr>
      </p:pic>
    </p:spTree>
    <p:extLst>
      <p:ext uri="{BB962C8B-B14F-4D97-AF65-F5344CB8AC3E}">
        <p14:creationId xmlns:p14="http://schemas.microsoft.com/office/powerpoint/2010/main" val="211090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97D31-B030-2C60-A6B6-36FBC60BD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AC9A41-F109-6EBD-CD6F-1DB807BAFD71}"/>
              </a:ext>
            </a:extLst>
          </p:cNvPr>
          <p:cNvSpPr>
            <a:spLocks noGrp="1"/>
          </p:cNvSpPr>
          <p:nvPr>
            <p:ph type="title"/>
          </p:nvPr>
        </p:nvSpPr>
        <p:spPr>
          <a:xfrm>
            <a:off x="838200" y="365125"/>
            <a:ext cx="10515600" cy="1325563"/>
          </a:xfrm>
        </p:spPr>
        <p:txBody>
          <a:bodyPr anchor="ctr">
            <a:normAutofit/>
          </a:bodyPr>
          <a:lstStyle/>
          <a:p>
            <a:r>
              <a:rPr lang="en-US" kern="0" dirty="0"/>
              <a:t>4. Andy Fidel: Co-Creation and Presence</a:t>
            </a:r>
          </a:p>
        </p:txBody>
      </p:sp>
      <p:sp>
        <p:nvSpPr>
          <p:cNvPr id="3" name="Content Placeholder 2">
            <a:extLst>
              <a:ext uri="{FF2B5EF4-FFF2-40B4-BE49-F238E27FC236}">
                <a16:creationId xmlns:a16="http://schemas.microsoft.com/office/drawing/2014/main" id="{16A74CAD-BAB8-4DD6-DE44-8250D7776E1F}"/>
              </a:ext>
            </a:extLst>
          </p:cNvPr>
          <p:cNvSpPr>
            <a:spLocks noGrp="1"/>
          </p:cNvSpPr>
          <p:nvPr>
            <p:ph sz="half" idx="1"/>
          </p:nvPr>
        </p:nvSpPr>
        <p:spPr>
          <a:xfrm>
            <a:off x="838199" y="1825625"/>
            <a:ext cx="7371303" cy="4351338"/>
          </a:xfrm>
        </p:spPr>
        <p:txBody>
          <a:bodyPr>
            <a:normAutofit/>
          </a:bodyPr>
          <a:lstStyle/>
          <a:p>
            <a:r>
              <a:rPr lang="en-US" dirty="0"/>
              <a:t>“In the Metaverse, we don’t just consume. We </a:t>
            </a:r>
            <a:r>
              <a:rPr lang="en-US" b="1" i="1" dirty="0"/>
              <a:t>co-create</a:t>
            </a:r>
            <a:r>
              <a:rPr lang="en-US" dirty="0"/>
              <a:t>. The audience </a:t>
            </a:r>
            <a:r>
              <a:rPr lang="en-US" b="1" i="1" dirty="0"/>
              <a:t>is</a:t>
            </a:r>
            <a:r>
              <a:rPr lang="en-US" dirty="0"/>
              <a:t> the algorithm.”</a:t>
            </a:r>
          </a:p>
          <a:p>
            <a:r>
              <a:rPr lang="en-US" dirty="0"/>
              <a:t>“I remember back in </a:t>
            </a:r>
            <a:r>
              <a:rPr lang="en-US" dirty="0" err="1"/>
              <a:t>AltspaceVR</a:t>
            </a:r>
            <a:r>
              <a:rPr lang="en-US" dirty="0"/>
              <a:t>, we didn’t go looking for the featured world. We looked for a world that had someone </a:t>
            </a:r>
            <a:r>
              <a:rPr lang="en-US" b="1" i="1" dirty="0"/>
              <a:t>in</a:t>
            </a:r>
            <a:r>
              <a:rPr lang="en-US" dirty="0"/>
              <a:t> it. Because presence mattered more than promotion…Because the most powerful story in your world is the one your audience creates inside it.”</a:t>
            </a:r>
          </a:p>
        </p:txBody>
      </p:sp>
      <p:pic>
        <p:nvPicPr>
          <p:cNvPr id="5" name="Picture 4">
            <a:extLst>
              <a:ext uri="{FF2B5EF4-FFF2-40B4-BE49-F238E27FC236}">
                <a16:creationId xmlns:a16="http://schemas.microsoft.com/office/drawing/2014/main" id="{3CA3D554-8F14-52CD-295A-002CA5A7466F}"/>
              </a:ext>
            </a:extLst>
          </p:cNvPr>
          <p:cNvPicPr>
            <a:picLocks noChangeAspect="1"/>
          </p:cNvPicPr>
          <p:nvPr/>
        </p:nvPicPr>
        <p:blipFill>
          <a:blip r:embed="rId3"/>
          <a:srcRect r="18431" b="1"/>
          <a:stretch>
            <a:fillRect/>
          </a:stretch>
        </p:blipFill>
        <p:spPr>
          <a:xfrm>
            <a:off x="8452742" y="1825625"/>
            <a:ext cx="3524784" cy="2959998"/>
          </a:xfrm>
          <a:prstGeom prst="rect">
            <a:avLst/>
          </a:prstGeom>
          <a:noFill/>
        </p:spPr>
      </p:pic>
    </p:spTree>
    <p:extLst>
      <p:ext uri="{BB962C8B-B14F-4D97-AF65-F5344CB8AC3E}">
        <p14:creationId xmlns:p14="http://schemas.microsoft.com/office/powerpoint/2010/main" val="119524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17DC2-E1AF-45EB-A425-E7441EAB80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5536F-0C1B-1C2A-0CFA-B5642A3838C2}"/>
              </a:ext>
            </a:extLst>
          </p:cNvPr>
          <p:cNvSpPr>
            <a:spLocks noGrp="1"/>
          </p:cNvSpPr>
          <p:nvPr>
            <p:ph type="title"/>
          </p:nvPr>
        </p:nvSpPr>
        <p:spPr>
          <a:xfrm>
            <a:off x="838200" y="365125"/>
            <a:ext cx="10515600" cy="1325563"/>
          </a:xfrm>
        </p:spPr>
        <p:txBody>
          <a:bodyPr anchor="ctr">
            <a:normAutofit/>
          </a:bodyPr>
          <a:lstStyle/>
          <a:p>
            <a:r>
              <a:rPr lang="en-US" kern="0" dirty="0"/>
              <a:t>5. Andy Fidel on Finding Meaning</a:t>
            </a:r>
          </a:p>
        </p:txBody>
      </p:sp>
      <p:sp>
        <p:nvSpPr>
          <p:cNvPr id="3" name="Content Placeholder 2">
            <a:extLst>
              <a:ext uri="{FF2B5EF4-FFF2-40B4-BE49-F238E27FC236}">
                <a16:creationId xmlns:a16="http://schemas.microsoft.com/office/drawing/2014/main" id="{24E5422F-77DB-801A-8319-5B28A21F1E4A}"/>
              </a:ext>
            </a:extLst>
          </p:cNvPr>
          <p:cNvSpPr>
            <a:spLocks noGrp="1"/>
          </p:cNvSpPr>
          <p:nvPr>
            <p:ph sz="half" idx="1"/>
          </p:nvPr>
        </p:nvSpPr>
        <p:spPr>
          <a:xfrm>
            <a:off x="838199" y="1825625"/>
            <a:ext cx="7371303" cy="4351338"/>
          </a:xfrm>
        </p:spPr>
        <p:txBody>
          <a:bodyPr>
            <a:normAutofit/>
          </a:bodyPr>
          <a:lstStyle/>
          <a:p>
            <a:r>
              <a:rPr lang="en-US" dirty="0"/>
              <a:t>“The Metaverse isn’t here to replace the real world. It’s here to layer it with new forms of meaning…</a:t>
            </a:r>
            <a:br>
              <a:rPr lang="en-US" dirty="0"/>
            </a:br>
            <a:br>
              <a:rPr lang="en-US" dirty="0"/>
            </a:br>
            <a:r>
              <a:rPr lang="en-US" dirty="0"/>
              <a:t>And look—if you say, “the Metaverse isn’t for me,” that’s a bit like saying “the internet wasn’t for me” in the ‘90s.</a:t>
            </a:r>
            <a:br>
              <a:rPr lang="en-US" dirty="0"/>
            </a:br>
            <a:br>
              <a:rPr lang="en-US" dirty="0"/>
            </a:br>
            <a:r>
              <a:rPr lang="en-US" dirty="0"/>
              <a:t>You don’t have to love every corner of it. You just have to find the part that </a:t>
            </a:r>
            <a:r>
              <a:rPr lang="en-US" b="1" i="1" dirty="0"/>
              <a:t>resonates</a:t>
            </a:r>
            <a:r>
              <a:rPr lang="en-US" dirty="0"/>
              <a:t>.”</a:t>
            </a:r>
          </a:p>
        </p:txBody>
      </p:sp>
      <p:pic>
        <p:nvPicPr>
          <p:cNvPr id="5" name="Picture 4">
            <a:extLst>
              <a:ext uri="{FF2B5EF4-FFF2-40B4-BE49-F238E27FC236}">
                <a16:creationId xmlns:a16="http://schemas.microsoft.com/office/drawing/2014/main" id="{F35B44A4-4C33-9ACB-D5C5-0979850BEBF7}"/>
              </a:ext>
            </a:extLst>
          </p:cNvPr>
          <p:cNvPicPr>
            <a:picLocks noChangeAspect="1"/>
          </p:cNvPicPr>
          <p:nvPr/>
        </p:nvPicPr>
        <p:blipFill>
          <a:blip r:embed="rId3"/>
          <a:srcRect r="18431" b="1"/>
          <a:stretch>
            <a:fillRect/>
          </a:stretch>
        </p:blipFill>
        <p:spPr>
          <a:xfrm>
            <a:off x="8452742" y="1825625"/>
            <a:ext cx="3524784" cy="2959998"/>
          </a:xfrm>
          <a:prstGeom prst="rect">
            <a:avLst/>
          </a:prstGeom>
          <a:noFill/>
        </p:spPr>
      </p:pic>
    </p:spTree>
    <p:extLst>
      <p:ext uri="{BB962C8B-B14F-4D97-AF65-F5344CB8AC3E}">
        <p14:creationId xmlns:p14="http://schemas.microsoft.com/office/powerpoint/2010/main" val="133899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B15E-7927-3AA4-31D0-ECB2146C8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125C80-7BE1-C4A4-EF9A-F5E604245AE6}"/>
              </a:ext>
            </a:extLst>
          </p:cNvPr>
          <p:cNvSpPr>
            <a:spLocks noGrp="1"/>
          </p:cNvSpPr>
          <p:nvPr>
            <p:ph type="title"/>
          </p:nvPr>
        </p:nvSpPr>
        <p:spPr>
          <a:xfrm>
            <a:off x="838200" y="365125"/>
            <a:ext cx="10515600" cy="1325563"/>
          </a:xfrm>
        </p:spPr>
        <p:txBody>
          <a:bodyPr anchor="ctr">
            <a:normAutofit/>
          </a:bodyPr>
          <a:lstStyle/>
          <a:p>
            <a:r>
              <a:rPr lang="en-US" kern="0" dirty="0"/>
              <a:t>6. Andy Fidel: Presence in the Age of Artificial Intelligence</a:t>
            </a:r>
          </a:p>
        </p:txBody>
      </p:sp>
      <p:sp>
        <p:nvSpPr>
          <p:cNvPr id="3" name="Content Placeholder 2">
            <a:extLst>
              <a:ext uri="{FF2B5EF4-FFF2-40B4-BE49-F238E27FC236}">
                <a16:creationId xmlns:a16="http://schemas.microsoft.com/office/drawing/2014/main" id="{4ED28E93-B9F1-71EC-2D72-34F8D9EA5306}"/>
              </a:ext>
            </a:extLst>
          </p:cNvPr>
          <p:cNvSpPr>
            <a:spLocks noGrp="1"/>
          </p:cNvSpPr>
          <p:nvPr>
            <p:ph sz="half" idx="1"/>
          </p:nvPr>
        </p:nvSpPr>
        <p:spPr>
          <a:xfrm>
            <a:off x="838199" y="1825625"/>
            <a:ext cx="7371303" cy="4351338"/>
          </a:xfrm>
        </p:spPr>
        <p:txBody>
          <a:bodyPr>
            <a:normAutofit/>
          </a:bodyPr>
          <a:lstStyle/>
          <a:p>
            <a:r>
              <a:rPr lang="en-US" dirty="0"/>
              <a:t>“AI is generating more content than we can possibly consume—but with all that noise, connection gets diluted. What cuts through? Real people. Real time. Real attention.”</a:t>
            </a:r>
          </a:p>
          <a:p>
            <a:r>
              <a:rPr lang="en-US" dirty="0"/>
              <a:t>“As AI floods our feeds, </a:t>
            </a:r>
            <a:r>
              <a:rPr lang="en-US" b="1" i="1" dirty="0"/>
              <a:t>the most valuable thing we still have to give is our actual presence: our time, our energy, our attention</a:t>
            </a:r>
            <a:r>
              <a:rPr lang="en-US" dirty="0"/>
              <a:t>.”</a:t>
            </a:r>
          </a:p>
        </p:txBody>
      </p:sp>
      <p:pic>
        <p:nvPicPr>
          <p:cNvPr id="5" name="Picture 4">
            <a:extLst>
              <a:ext uri="{FF2B5EF4-FFF2-40B4-BE49-F238E27FC236}">
                <a16:creationId xmlns:a16="http://schemas.microsoft.com/office/drawing/2014/main" id="{777E8913-9698-94AE-BC0D-B3747C3CE5BA}"/>
              </a:ext>
            </a:extLst>
          </p:cNvPr>
          <p:cNvPicPr>
            <a:picLocks noChangeAspect="1"/>
          </p:cNvPicPr>
          <p:nvPr/>
        </p:nvPicPr>
        <p:blipFill>
          <a:blip r:embed="rId3"/>
          <a:srcRect r="18431" b="1"/>
          <a:stretch>
            <a:fillRect/>
          </a:stretch>
        </p:blipFill>
        <p:spPr>
          <a:xfrm>
            <a:off x="8452742" y="1825625"/>
            <a:ext cx="3524784" cy="2959998"/>
          </a:xfrm>
          <a:prstGeom prst="rect">
            <a:avLst/>
          </a:prstGeom>
          <a:noFill/>
        </p:spPr>
      </p:pic>
    </p:spTree>
    <p:extLst>
      <p:ext uri="{BB962C8B-B14F-4D97-AF65-F5344CB8AC3E}">
        <p14:creationId xmlns:p14="http://schemas.microsoft.com/office/powerpoint/2010/main" val="2595914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544CA-DE65-9CE8-E609-2F7BAD97E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08859-208A-2D76-215F-F7D41FB85D70}"/>
              </a:ext>
            </a:extLst>
          </p:cNvPr>
          <p:cNvSpPr>
            <a:spLocks noGrp="1"/>
          </p:cNvSpPr>
          <p:nvPr>
            <p:ph type="title"/>
          </p:nvPr>
        </p:nvSpPr>
        <p:spPr>
          <a:xfrm>
            <a:off x="838200" y="365125"/>
            <a:ext cx="10515600" cy="1325563"/>
          </a:xfrm>
        </p:spPr>
        <p:txBody>
          <a:bodyPr anchor="ctr">
            <a:normAutofit/>
          </a:bodyPr>
          <a:lstStyle/>
          <a:p>
            <a:r>
              <a:rPr lang="en-US" kern="0" dirty="0"/>
              <a:t>7. Andy Fidel on Metaverse Design</a:t>
            </a:r>
          </a:p>
        </p:txBody>
      </p:sp>
      <p:sp>
        <p:nvSpPr>
          <p:cNvPr id="3" name="Content Placeholder 2">
            <a:extLst>
              <a:ext uri="{FF2B5EF4-FFF2-40B4-BE49-F238E27FC236}">
                <a16:creationId xmlns:a16="http://schemas.microsoft.com/office/drawing/2014/main" id="{E793501C-097C-E2F7-C894-05C46FA3BE15}"/>
              </a:ext>
            </a:extLst>
          </p:cNvPr>
          <p:cNvSpPr>
            <a:spLocks noGrp="1"/>
          </p:cNvSpPr>
          <p:nvPr>
            <p:ph sz="half" idx="1"/>
          </p:nvPr>
        </p:nvSpPr>
        <p:spPr>
          <a:xfrm>
            <a:off x="838199" y="1825625"/>
            <a:ext cx="7371303" cy="4351338"/>
          </a:xfrm>
        </p:spPr>
        <p:txBody>
          <a:bodyPr>
            <a:normAutofit lnSpcReduction="10000"/>
          </a:bodyPr>
          <a:lstStyle/>
          <a:p>
            <a:r>
              <a:rPr lang="en-US" dirty="0"/>
              <a:t>“</a:t>
            </a:r>
            <a:r>
              <a:rPr lang="en-CA" dirty="0"/>
              <a:t>If anything, I urge everyone in our industry to build our digital spaces the way we design cities: with flow, gathering spots, heart and soul. Places that invite people to linger, not just scroll. It’s not just about what people see—it’s about where they </a:t>
            </a:r>
            <a:r>
              <a:rPr lang="en-CA" b="1" i="1" dirty="0"/>
              <a:t>feel seen</a:t>
            </a:r>
            <a:r>
              <a:rPr lang="en-CA" dirty="0"/>
              <a:t>.”</a:t>
            </a:r>
          </a:p>
          <a:p>
            <a:r>
              <a:rPr lang="en-CA" dirty="0"/>
              <a:t>“The Metaverse isn’t about making more content. It’s about making spaces that matter…spaces that people want to show up for. Create space, not noise.”</a:t>
            </a:r>
            <a:endParaRPr lang="en-US" dirty="0"/>
          </a:p>
        </p:txBody>
      </p:sp>
      <p:pic>
        <p:nvPicPr>
          <p:cNvPr id="5" name="Picture 4">
            <a:extLst>
              <a:ext uri="{FF2B5EF4-FFF2-40B4-BE49-F238E27FC236}">
                <a16:creationId xmlns:a16="http://schemas.microsoft.com/office/drawing/2014/main" id="{4B7B4611-50C5-910D-EF6F-61DFB8723D44}"/>
              </a:ext>
            </a:extLst>
          </p:cNvPr>
          <p:cNvPicPr>
            <a:picLocks noChangeAspect="1"/>
          </p:cNvPicPr>
          <p:nvPr/>
        </p:nvPicPr>
        <p:blipFill>
          <a:blip r:embed="rId3"/>
          <a:srcRect r="18431" b="1"/>
          <a:stretch>
            <a:fillRect/>
          </a:stretch>
        </p:blipFill>
        <p:spPr>
          <a:xfrm>
            <a:off x="8452742" y="1825625"/>
            <a:ext cx="3524784" cy="2959998"/>
          </a:xfrm>
          <a:prstGeom prst="rect">
            <a:avLst/>
          </a:prstGeom>
          <a:noFill/>
        </p:spPr>
      </p:pic>
    </p:spTree>
    <p:extLst>
      <p:ext uri="{BB962C8B-B14F-4D97-AF65-F5344CB8AC3E}">
        <p14:creationId xmlns:p14="http://schemas.microsoft.com/office/powerpoint/2010/main" val="1672426636"/>
      </p:ext>
    </p:extLst>
  </p:cSld>
  <p:clrMapOvr>
    <a:masterClrMapping/>
  </p:clrMapOvr>
</p:sld>
</file>

<file path=ppt/theme/theme1.xml><?xml version="1.0" encoding="utf-8"?>
<a:theme xmlns:a="http://schemas.openxmlformats.org/drawingml/2006/main" name="1_Office Theme">
  <a:themeElements>
    <a:clrScheme name="Metaverse Blue">
      <a:dk1>
        <a:srgbClr val="F0F4FA"/>
      </a:dk1>
      <a:lt1>
        <a:srgbClr val="0B1628"/>
      </a:lt1>
      <a:dk2>
        <a:srgbClr val="B8CBE0"/>
      </a:dk2>
      <a:lt2>
        <a:srgbClr val="132744"/>
      </a:lt2>
      <a:accent1>
        <a:srgbClr val="3B82F6"/>
      </a:accent1>
      <a:accent2>
        <a:srgbClr val="06B6D4"/>
      </a:accent2>
      <a:accent3>
        <a:srgbClr val="8B5CF6"/>
      </a:accent3>
      <a:accent4>
        <a:srgbClr val="EC4899"/>
      </a:accent4>
      <a:accent5>
        <a:srgbClr val="10B981"/>
      </a:accent5>
      <a:accent6>
        <a:srgbClr val="F59E0B"/>
      </a:accent6>
      <a:hlink>
        <a:srgbClr val="0563C1"/>
      </a:hlink>
      <a:folHlink>
        <a:srgbClr val="954F72"/>
      </a:folHlink>
    </a:clrScheme>
    <a:fontScheme name="Metaverse">
      <a:majorFont>
        <a:latin typeface="Montserra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Open Sans"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021A194325A74B96C30F6ED6479040" ma:contentTypeVersion="19" ma:contentTypeDescription="Create a new document." ma:contentTypeScope="" ma:versionID="08cd85695604e44e63eb1bba061ec7c9">
  <xsd:schema xmlns:xsd="http://www.w3.org/2001/XMLSchema" xmlns:xs="http://www.w3.org/2001/XMLSchema" xmlns:p="http://schemas.microsoft.com/office/2006/metadata/properties" xmlns:ns3="5b912db4-9622-4933-a6f8-cb84d8808f79" xmlns:ns4="8d2fee82-38eb-4949-9834-0eb97d0fdc7f" targetNamespace="http://schemas.microsoft.com/office/2006/metadata/properties" ma:root="true" ma:fieldsID="f9d88b45c1da98b7f37915fc164ba485" ns3:_="" ns4:_="">
    <xsd:import namespace="5b912db4-9622-4933-a6f8-cb84d8808f79"/>
    <xsd:import namespace="8d2fee82-38eb-4949-9834-0eb97d0fdc7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912db4-9622-4933-a6f8-cb84d8808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2fee82-38eb-4949-9834-0eb97d0fdc7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5b912db4-9622-4933-a6f8-cb84d8808f79" xsi:nil="true"/>
  </documentManagement>
</p:properties>
</file>

<file path=customXml/itemProps1.xml><?xml version="1.0" encoding="utf-8"?>
<ds:datastoreItem xmlns:ds="http://schemas.openxmlformats.org/officeDocument/2006/customXml" ds:itemID="{471F6AD4-629E-427E-914A-5ED3E8A4ADAF}">
  <ds:schemaRefs>
    <ds:schemaRef ds:uri="http://schemas.microsoft.com/sharepoint/v3/contenttype/forms"/>
  </ds:schemaRefs>
</ds:datastoreItem>
</file>

<file path=customXml/itemProps2.xml><?xml version="1.0" encoding="utf-8"?>
<ds:datastoreItem xmlns:ds="http://schemas.openxmlformats.org/officeDocument/2006/customXml" ds:itemID="{D4373822-EF26-4BAC-8CCF-7C7F1B2FA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912db4-9622-4933-a6f8-cb84d8808f79"/>
    <ds:schemaRef ds:uri="8d2fee82-38eb-4949-9834-0eb97d0fdc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E2F62C-0FA7-40F5-8860-79030B7F22D5}">
  <ds:schemaRefs>
    <ds:schemaRef ds:uri="8d2fee82-38eb-4949-9834-0eb97d0fdc7f"/>
    <ds:schemaRef ds:uri="http://purl.org/dc/elements/1.1/"/>
    <ds:schemaRef ds:uri="http://purl.org/dc/terms/"/>
    <ds:schemaRef ds:uri="http://www.w3.org/XML/1998/namespace"/>
    <ds:schemaRef ds:uri="http://schemas.microsoft.com/office/2006/metadata/properties"/>
    <ds:schemaRef ds:uri="http://schemas.microsoft.com/office/2006/documentManagement/types"/>
    <ds:schemaRef ds:uri="5b912db4-9622-4933-a6f8-cb84d8808f79"/>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261</TotalTime>
  <Words>7615</Words>
  <Application>Microsoft Macintosh PowerPoint</Application>
  <PresentationFormat>Widescreen</PresentationFormat>
  <Paragraphs>243</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Montserrat</vt:lpstr>
      <vt:lpstr>Open Sans</vt:lpstr>
      <vt:lpstr>1_Office Theme</vt:lpstr>
      <vt:lpstr>Your Metaverse Is Too Small How the Biases and Preconceptions of Virtual Worlds Hinder Their Use in Education</vt:lpstr>
      <vt:lpstr>My Inspiration: Andy Fidel</vt:lpstr>
      <vt:lpstr>1. Andy Fidel on the Rise of Niche Communities in the Metaverse</vt:lpstr>
      <vt:lpstr>2. Andy Fidel on Measuring Success</vt:lpstr>
      <vt:lpstr>3. Andy Fidel on Community</vt:lpstr>
      <vt:lpstr>4. Andy Fidel: Co-Creation and Presence</vt:lpstr>
      <vt:lpstr>5. Andy Fidel on Finding Meaning</vt:lpstr>
      <vt:lpstr>6. Andy Fidel: Presence in the Age of Artificial Intelligence</vt:lpstr>
      <vt:lpstr>7. Andy Fidel on Metaverse Design</vt:lpstr>
      <vt:lpstr>My Reactions to Andy’s Keynote Speech</vt:lpstr>
      <vt:lpstr>Some Initial Observations about the Metaverse</vt:lpstr>
      <vt:lpstr>The Current Metaverse Winter</vt:lpstr>
      <vt:lpstr>A Note About Interoperability</vt:lpstr>
      <vt:lpstr>Good answers to the question: why do I want to do this in a virtual world/VR?</vt:lpstr>
      <vt:lpstr>Good answers to the question: why do I want to do this in a virtual world/VR?</vt:lpstr>
      <vt:lpstr>Your Metaverse Is Too Small Because…</vt:lpstr>
      <vt:lpstr>Your Metaverse Has Too Steep a  Learning Curve</vt:lpstr>
      <vt:lpstr>Your Platform Has a Poor Fit-to-Purpose</vt:lpstr>
      <vt:lpstr>It Lacks Accessibility Features</vt:lpstr>
      <vt:lpstr>Your Metaverse Is Poorly Designed</vt:lpstr>
      <vt:lpstr>It Is Soulless (Designed by a Corporate Committee)</vt:lpstr>
      <vt:lpstr>You Require a VR/AR/XR Headset</vt:lpstr>
      <vt:lpstr>You Require a VR/AR/XR Headset</vt:lpstr>
      <vt:lpstr>It is a Blockchain Metaverse</vt:lpstr>
      <vt:lpstr>It Has Poor Safety &amp; Trust Features and Policies</vt:lpstr>
      <vt:lpstr>Your Metaverse Focuses on the Product Instead of Community</vt:lpstr>
      <vt:lpstr>It Has User Data Privacy Issues</vt:lpstr>
      <vt:lpstr>You Fail to Market It Properly</vt:lpstr>
      <vt:lpstr>It  Is Unfriendly to Different Cultures</vt:lpstr>
      <vt:lpstr>Your Platform Refuses Adult Content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Schultz</dc:creator>
  <cp:lastModifiedBy>Ryan Schultz</cp:lastModifiedBy>
  <cp:revision>2</cp:revision>
  <dcterms:created xsi:type="dcterms:W3CDTF">2026-03-15T21:15:08Z</dcterms:created>
  <dcterms:modified xsi:type="dcterms:W3CDTF">2026-03-25T20:22:35Z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0x01010073021A194325A74B96C30F6ED6479040</vt:lpwstr>
  </property>
</Properties>
</file>